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90"/>
  </p:notesMasterIdLst>
  <p:handoutMasterIdLst>
    <p:handoutMasterId r:id="rId91"/>
  </p:handoutMasterIdLst>
  <p:sldIdLst>
    <p:sldId id="265" r:id="rId2"/>
    <p:sldId id="409" r:id="rId3"/>
    <p:sldId id="473" r:id="rId4"/>
    <p:sldId id="474" r:id="rId5"/>
    <p:sldId id="470" r:id="rId6"/>
    <p:sldId id="439" r:id="rId7"/>
    <p:sldId id="485" r:id="rId8"/>
    <p:sldId id="444" r:id="rId9"/>
    <p:sldId id="440" r:id="rId10"/>
    <p:sldId id="441" r:id="rId11"/>
    <p:sldId id="442" r:id="rId12"/>
    <p:sldId id="443" r:id="rId13"/>
    <p:sldId id="445" r:id="rId14"/>
    <p:sldId id="446" r:id="rId15"/>
    <p:sldId id="447" r:id="rId16"/>
    <p:sldId id="449" r:id="rId17"/>
    <p:sldId id="453" r:id="rId18"/>
    <p:sldId id="452" r:id="rId19"/>
    <p:sldId id="450" r:id="rId20"/>
    <p:sldId id="451" r:id="rId21"/>
    <p:sldId id="458" r:id="rId22"/>
    <p:sldId id="461" r:id="rId23"/>
    <p:sldId id="487" r:id="rId24"/>
    <p:sldId id="462" r:id="rId25"/>
    <p:sldId id="463" r:id="rId26"/>
    <p:sldId id="465" r:id="rId27"/>
    <p:sldId id="464" r:id="rId28"/>
    <p:sldId id="466" r:id="rId29"/>
    <p:sldId id="467" r:id="rId30"/>
    <p:sldId id="469" r:id="rId31"/>
    <p:sldId id="468" r:id="rId32"/>
    <p:sldId id="478" r:id="rId33"/>
    <p:sldId id="479" r:id="rId34"/>
    <p:sldId id="484" r:id="rId35"/>
    <p:sldId id="483" r:id="rId36"/>
    <p:sldId id="481" r:id="rId37"/>
    <p:sldId id="482" r:id="rId38"/>
    <p:sldId id="475" r:id="rId39"/>
    <p:sldId id="476" r:id="rId40"/>
    <p:sldId id="471" r:id="rId41"/>
    <p:sldId id="472" r:id="rId42"/>
    <p:sldId id="477" r:id="rId43"/>
    <p:sldId id="486" r:id="rId44"/>
    <p:sldId id="488" r:id="rId45"/>
    <p:sldId id="489" r:id="rId46"/>
    <p:sldId id="490" r:id="rId47"/>
    <p:sldId id="491" r:id="rId48"/>
    <p:sldId id="492" r:id="rId49"/>
    <p:sldId id="493" r:id="rId50"/>
    <p:sldId id="494" r:id="rId51"/>
    <p:sldId id="480" r:id="rId52"/>
    <p:sldId id="424" r:id="rId53"/>
    <p:sldId id="425" r:id="rId54"/>
    <p:sldId id="448" r:id="rId55"/>
    <p:sldId id="426" r:id="rId56"/>
    <p:sldId id="427" r:id="rId57"/>
    <p:sldId id="428" r:id="rId58"/>
    <p:sldId id="429" r:id="rId59"/>
    <p:sldId id="430" r:id="rId60"/>
    <p:sldId id="431" r:id="rId61"/>
    <p:sldId id="434" r:id="rId62"/>
    <p:sldId id="435" r:id="rId63"/>
    <p:sldId id="437" r:id="rId64"/>
    <p:sldId id="436" r:id="rId65"/>
    <p:sldId id="432" r:id="rId66"/>
    <p:sldId id="433" r:id="rId67"/>
    <p:sldId id="401" r:id="rId68"/>
    <p:sldId id="402" r:id="rId69"/>
    <p:sldId id="415" r:id="rId70"/>
    <p:sldId id="403" r:id="rId71"/>
    <p:sldId id="418" r:id="rId72"/>
    <p:sldId id="404" r:id="rId73"/>
    <p:sldId id="406" r:id="rId74"/>
    <p:sldId id="407" r:id="rId75"/>
    <p:sldId id="408" r:id="rId76"/>
    <p:sldId id="411" r:id="rId77"/>
    <p:sldId id="416" r:id="rId78"/>
    <p:sldId id="412" r:id="rId79"/>
    <p:sldId id="413" r:id="rId80"/>
    <p:sldId id="414" r:id="rId81"/>
    <p:sldId id="417" r:id="rId82"/>
    <p:sldId id="393" r:id="rId83"/>
    <p:sldId id="397" r:id="rId84"/>
    <p:sldId id="419" r:id="rId85"/>
    <p:sldId id="420" r:id="rId86"/>
    <p:sldId id="421" r:id="rId87"/>
    <p:sldId id="422" r:id="rId88"/>
    <p:sldId id="423" r:id="rId8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C3020"/>
    <a:srgbClr val="FF9900"/>
    <a:srgbClr val="F9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4247"/>
        <p:guide orient="horz" pos="754"/>
        <p:guide pos="5556"/>
        <p:guide pos="249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SRV-SGB\SGB$\ABT1\Daniel%20Kopp\finanz%20Situation%20Erwerbst&#228;tige\Modul%20Krankenkassenpr&#228;mien\4.2%20Berechnungen-Musterhaushalte%201994-2010%20aktualisiert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opd.DOM-SGB\AppData\Local\Temp\je-d-09.04.03.01.04.xls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amd\AppData\Local\Microsoft\Windows\Temporary%20Internet%20Files\Content.Outlook\76EVK7I4\Grafik%20Lohnschere%20p90p10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md\AppData\Local\Temp\namq_gdp_k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md\AppData\Local\Temp\namq_gdp_k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DSRV-SGB\SGB$\ABT1\David%20Gallusser\Verteilungsbericht\Daten\1%20Funktionale%20EK-Verteilung\1.1%20Lohnquote%20Schweiz\1.1%20Lohnquote%20nach%20SECO%20Daten%20Esvg95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SGB\Referate\2013\130107_Jahres_PK\grafiek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ppe2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-SGB\SGB$\ABT1\David%20Gallusser\Verteilungsbericht\Daten\2%20L&#246;hne\2.5%20International\2.5%20OECD-Daten%20zu%20Dezil-Verh&#228;ltnissen%20International%201994-2009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-SGB\SGB$\ABT1\David%20Gallusser\Verteilungsbericht\Daten\4%20Sekund&#228;reinkommen%20und%20Haushalte\4.2%20Verteilung%20HH-Einkommen%20nach%20eigenen%20Berechnungen\4.2%20Berechnungen-Musterhaushalte%201994-2010%20aktualisiert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999343832021002E-2"/>
          <c:y val="9.6815660405456333E-2"/>
          <c:w val="0.84958092738407698"/>
          <c:h val="0.7191375036453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Erhöhung des BIP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Tabelle1!$A$2:$A$18</c:f>
              <c:numCache>
                <c:formatCode>General</c:formatCode>
                <c:ptCount val="1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</c:numCache>
            </c:numRef>
          </c:cat>
          <c:val>
            <c:numRef>
              <c:f>Tabelle1!$B$2:$B$18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2.2000000000000002</c:v>
                </c:pt>
                <c:pt idx="10">
                  <c:v>2.4</c:v>
                </c:pt>
                <c:pt idx="11">
                  <c:v>2.6</c:v>
                </c:pt>
                <c:pt idx="12">
                  <c:v>2.7</c:v>
                </c:pt>
                <c:pt idx="13">
                  <c:v>2.7</c:v>
                </c:pt>
                <c:pt idx="14">
                  <c:v>2.6</c:v>
                </c:pt>
                <c:pt idx="15">
                  <c:v>2.6</c:v>
                </c:pt>
                <c:pt idx="16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30496"/>
        <c:axId val="122385152"/>
      </c:barChart>
      <c:catAx>
        <c:axId val="1223304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122385152"/>
        <c:crosses val="autoZero"/>
        <c:auto val="1"/>
        <c:lblAlgn val="ctr"/>
        <c:lblOffset val="100"/>
        <c:noMultiLvlLbl val="0"/>
      </c:catAx>
      <c:valAx>
        <c:axId val="1223851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crossAx val="122330496"/>
        <c:crosses val="autoZero"/>
        <c:crossBetween val="between"/>
        <c:majorUnit val="0.5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14773417610809"/>
          <c:y val="5.0056816299163642E-2"/>
          <c:w val="0.49995228071585435"/>
          <c:h val="0.81896034326767175"/>
        </c:manualLayout>
      </c:layout>
      <c:lineChart>
        <c:grouping val="standard"/>
        <c:varyColors val="0"/>
        <c:ser>
          <c:idx val="0"/>
          <c:order val="0"/>
          <c:tx>
            <c:v>Durchschnittprämie Erwachsene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'KK-Prämien'!$A$8:$A$21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'KK-Prämien'!$K$8:$K$21</c:f>
              <c:numCache>
                <c:formatCode>0</c:formatCode>
                <c:ptCount val="14"/>
                <c:pt idx="0">
                  <c:v>100</c:v>
                </c:pt>
                <c:pt idx="1">
                  <c:v>102.50835674315815</c:v>
                </c:pt>
                <c:pt idx="2">
                  <c:v>104.8380454177255</c:v>
                </c:pt>
                <c:pt idx="3">
                  <c:v>109.49096114425294</c:v>
                </c:pt>
                <c:pt idx="4">
                  <c:v>119.30671913975928</c:v>
                </c:pt>
                <c:pt idx="5">
                  <c:v>129.98580248560242</c:v>
                </c:pt>
                <c:pt idx="6">
                  <c:v>134.50439737226247</c:v>
                </c:pt>
                <c:pt idx="7">
                  <c:v>137.67329821743485</c:v>
                </c:pt>
                <c:pt idx="8">
                  <c:v>143.84742224185288</c:v>
                </c:pt>
                <c:pt idx="9">
                  <c:v>145.98012130903342</c:v>
                </c:pt>
                <c:pt idx="10">
                  <c:v>143.22965905907569</c:v>
                </c:pt>
                <c:pt idx="11">
                  <c:v>147.68527982272647</c:v>
                </c:pt>
                <c:pt idx="12">
                  <c:v>159.4088753936831</c:v>
                </c:pt>
                <c:pt idx="13">
                  <c:v>169.49622827884468</c:v>
                </c:pt>
              </c:numCache>
            </c:numRef>
          </c:val>
          <c:smooth val="0"/>
        </c:ser>
        <c:ser>
          <c:idx val="2"/>
          <c:order val="1"/>
          <c:tx>
            <c:v>Prämien-Verbilligung pro Bezüger/-in</c:v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numRef>
              <c:f>'KK-Prämien'!$A$8:$A$21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'KK-Verbilligungen'!$J$4:$J$17</c:f>
              <c:numCache>
                <c:formatCode>0</c:formatCode>
                <c:ptCount val="14"/>
                <c:pt idx="0">
                  <c:v>100</c:v>
                </c:pt>
                <c:pt idx="1">
                  <c:v>104.67117538894861</c:v>
                </c:pt>
                <c:pt idx="2">
                  <c:v>97.428458390050608</c:v>
                </c:pt>
                <c:pt idx="3">
                  <c:v>99.066459554185442</c:v>
                </c:pt>
                <c:pt idx="4">
                  <c:v>104.55621365661185</c:v>
                </c:pt>
                <c:pt idx="5">
                  <c:v>110.46551875189314</c:v>
                </c:pt>
                <c:pt idx="6">
                  <c:v>116.51596203925487</c:v>
                </c:pt>
                <c:pt idx="7">
                  <c:v>121.32611269835303</c:v>
                </c:pt>
                <c:pt idx="8">
                  <c:v>128.847219245628</c:v>
                </c:pt>
                <c:pt idx="9">
                  <c:v>126.87585738094424</c:v>
                </c:pt>
                <c:pt idx="10">
                  <c:v>124.2750576626471</c:v>
                </c:pt>
                <c:pt idx="11">
                  <c:v>129.83128809278227</c:v>
                </c:pt>
                <c:pt idx="12">
                  <c:v>141.02157733249061</c:v>
                </c:pt>
                <c:pt idx="13">
                  <c:v>146.59675412131133</c:v>
                </c:pt>
              </c:numCache>
            </c:numRef>
          </c:val>
          <c:smooth val="0"/>
        </c:ser>
        <c:ser>
          <c:idx val="1"/>
          <c:order val="2"/>
          <c:tx>
            <c:v>Reallohn</c:v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val>
            <c:numRef>
              <c:f>'KK-Prämien'!$F$8:$F$21</c:f>
              <c:numCache>
                <c:formatCode>#\ ##0\ \ </c:formatCode>
                <c:ptCount val="14"/>
                <c:pt idx="0">
                  <c:v>100</c:v>
                </c:pt>
                <c:pt idx="1">
                  <c:v>99.290780141843967</c:v>
                </c:pt>
                <c:pt idx="2">
                  <c:v>98.936170212765958</c:v>
                </c:pt>
                <c:pt idx="3">
                  <c:v>100.70921985815602</c:v>
                </c:pt>
                <c:pt idx="4">
                  <c:v>101.77304964539007</c:v>
                </c:pt>
                <c:pt idx="5">
                  <c:v>102.48226950354611</c:v>
                </c:pt>
                <c:pt idx="6">
                  <c:v>102.48226950354611</c:v>
                </c:pt>
                <c:pt idx="7">
                  <c:v>102.48226950354611</c:v>
                </c:pt>
                <c:pt idx="8">
                  <c:v>102.48226950354611</c:v>
                </c:pt>
                <c:pt idx="9">
                  <c:v>103.54609929078013</c:v>
                </c:pt>
                <c:pt idx="10">
                  <c:v>102.83687943262412</c:v>
                </c:pt>
                <c:pt idx="11">
                  <c:v>105.67375886524823</c:v>
                </c:pt>
                <c:pt idx="12">
                  <c:v>105.67375886524823</c:v>
                </c:pt>
                <c:pt idx="13">
                  <c:v>106.73758865248226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673664"/>
        <c:axId val="88691840"/>
      </c:lineChart>
      <c:catAx>
        <c:axId val="886736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88691840"/>
        <c:crosses val="autoZero"/>
        <c:auto val="1"/>
        <c:lblAlgn val="ctr"/>
        <c:lblOffset val="100"/>
        <c:tickMarkSkip val="1"/>
        <c:noMultiLvlLbl val="0"/>
      </c:catAx>
      <c:valAx>
        <c:axId val="88691840"/>
        <c:scaling>
          <c:orientation val="minMax"/>
          <c:min val="9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/>
                  <a:t>Index (1998=100)</a:t>
                </a:r>
              </a:p>
            </c:rich>
          </c:tx>
          <c:layout>
            <c:manualLayout>
              <c:xMode val="edge"/>
              <c:yMode val="edge"/>
              <c:x val="1.5005356524064017E-2"/>
              <c:y val="0.2765428488854093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88673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79004761326175"/>
          <c:y val="0.33504615702129914"/>
          <c:w val="0.34368937385364895"/>
          <c:h val="0.32990768595740166"/>
        </c:manualLayout>
      </c:layout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400">
          <a:latin typeface="NimbusSanNov" pitchFamily="18" charset="0"/>
        </a:defRPr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91019309994028E-2"/>
          <c:y val="6.0737335369310717E-2"/>
          <c:w val="0.89294133964961697"/>
          <c:h val="0.78371435454626148"/>
        </c:manualLayout>
      </c:layout>
      <c:barChart>
        <c:barDir val="col"/>
        <c:grouping val="clustered"/>
        <c:varyColors val="0"/>
        <c:ser>
          <c:idx val="0"/>
          <c:order val="0"/>
          <c:tx>
            <c:v>Neu erstellte Wohnungen: Veränderung 94-99 und 06-11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('T9.4.3.1.4'!$D$4;'T9.4.3.1.4'!$F$4;'T9.4.3.1.4'!$N$4;'T9.4.3.1.4'!$T$9)</c:f>
              <c:strCache>
                <c:ptCount val="4"/>
                <c:pt idx="0">
                  <c:v>Gesamttotal</c:v>
                </c:pt>
                <c:pt idx="1">
                  <c:v>Öffentliche Auftraggeber</c:v>
                </c:pt>
                <c:pt idx="2">
                  <c:v>Private 
Auftraggeber</c:v>
                </c:pt>
                <c:pt idx="3">
                  <c:v>davon 
Baugenossen-
schaften</c:v>
                </c:pt>
              </c:strCache>
            </c:strRef>
          </c:cat>
          <c:val>
            <c:numRef>
              <c:f>('T9.4.3.1.4'!$D$48;'T9.4.3.1.4'!$F$48;'T9.4.3.1.4'!$N$48;'T9.4.3.1.4'!$T$48)</c:f>
              <c:numCache>
                <c:formatCode>0%</c:formatCode>
                <c:ptCount val="4"/>
                <c:pt idx="0">
                  <c:v>9.0312772962440446E-2</c:v>
                </c:pt>
                <c:pt idx="1">
                  <c:v>-0.51860053144375562</c:v>
                </c:pt>
                <c:pt idx="2">
                  <c:v>0.10208379706521908</c:v>
                </c:pt>
                <c:pt idx="3">
                  <c:v>-0.10146672504378285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30240"/>
        <c:axId val="92541312"/>
      </c:barChart>
      <c:catAx>
        <c:axId val="887302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92541312"/>
        <c:crosses val="autoZero"/>
        <c:auto val="1"/>
        <c:lblAlgn val="ctr"/>
        <c:lblOffset val="100"/>
        <c:noMultiLvlLbl val="0"/>
      </c:catAx>
      <c:valAx>
        <c:axId val="925413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87302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400">
          <a:latin typeface="NimbusSanNov" pitchFamily="18" charset="0"/>
        </a:defRPr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447866314008049"/>
          <c:y val="9.923994794768301E-2"/>
          <c:w val="0.84958092738407698"/>
          <c:h val="0.778396700412448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'[Kopie von Grafik Lohnschere p90p10.xlsx]Tabelle1'!$C$4</c:f>
              <c:strCache>
                <c:ptCount val="1"/>
                <c:pt idx="0">
                  <c:v>jährliche Durchschnittsänderung in Prozent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'[Kopie von Grafik Lohnschere p90p10.xlsx]Tabelle1'!$B$5:$B$10</c:f>
              <c:strCache>
                <c:ptCount val="6"/>
                <c:pt idx="0">
                  <c:v>Andere Faktoren und Residuen</c:v>
                </c:pt>
                <c:pt idx="1">
                  <c:v>Bildung</c:v>
                </c:pt>
                <c:pt idx="2">
                  <c:v>Institutionen und Politik</c:v>
                </c:pt>
                <c:pt idx="3">
                  <c:v>Technologie</c:v>
                </c:pt>
                <c:pt idx="4">
                  <c:v>Globalisierung und Deregulierung der Finanzmärkte</c:v>
                </c:pt>
                <c:pt idx="5">
                  <c:v>jährliche mittlere Veränderung p90/p10 in Prozent* </c:v>
                </c:pt>
              </c:strCache>
            </c:strRef>
          </c:cat>
          <c:val>
            <c:numRef>
              <c:f>'[Kopie von Grafik Lohnschere p90p10.xlsx]Tabelle1'!$C$5:$C$10</c:f>
              <c:numCache>
                <c:formatCode>General</c:formatCode>
                <c:ptCount val="6"/>
                <c:pt idx="0">
                  <c:v>0.22900000000000001</c:v>
                </c:pt>
                <c:pt idx="1">
                  <c:v>-0.501</c:v>
                </c:pt>
                <c:pt idx="2">
                  <c:v>0.42399999999999999</c:v>
                </c:pt>
                <c:pt idx="3">
                  <c:v>0.32</c:v>
                </c:pt>
                <c:pt idx="4">
                  <c:v>0</c:v>
                </c:pt>
                <c:pt idx="5">
                  <c:v>0.47199999999999998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88672"/>
        <c:axId val="92598656"/>
      </c:barChart>
      <c:catAx>
        <c:axId val="92588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92598656"/>
        <c:crosses val="autoZero"/>
        <c:auto val="1"/>
        <c:lblAlgn val="ctr"/>
        <c:lblOffset val="100"/>
        <c:noMultiLvlLbl val="0"/>
      </c:catAx>
      <c:valAx>
        <c:axId val="925986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92588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+mn-lt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dLbls>
            <c:dLbl>
              <c:idx val="0"/>
              <c:layout/>
              <c:tx>
                <c:strRef>
                  <c:f>Tabelle2!$A$4</c:f>
                  <c:strCache>
                    <c:ptCount val="1"/>
                    <c:pt idx="0">
                      <c:v>1996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Tabelle2!$A$5</c:f>
                  <c:strCache>
                    <c:ptCount val="1"/>
                    <c:pt idx="0">
                      <c:v>1997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Tabelle2!$A$6</c:f>
                  <c:strCache>
                    <c:ptCount val="1"/>
                    <c:pt idx="0">
                      <c:v>1998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Tabelle2!$A$7</c:f>
                  <c:strCache>
                    <c:ptCount val="1"/>
                    <c:pt idx="0">
                      <c:v>1999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Tabelle2!$A$8</c:f>
                  <c:strCache>
                    <c:ptCount val="1"/>
                    <c:pt idx="0">
                      <c:v>2000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Tabelle2!$A$9</c:f>
                  <c:strCache>
                    <c:ptCount val="1"/>
                    <c:pt idx="0">
                      <c:v>2001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Tabelle2!$A$10</c:f>
                  <c:strCache>
                    <c:ptCount val="1"/>
                    <c:pt idx="0">
                      <c:v>2002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Tabelle2!$A$11</c:f>
                  <c:strCache>
                    <c:ptCount val="1"/>
                    <c:pt idx="0">
                      <c:v>2003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Tabelle2!$A$12</c:f>
                  <c:strCache>
                    <c:ptCount val="1"/>
                    <c:pt idx="0">
                      <c:v>2004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Tabelle2!$A$13</c:f>
                  <c:strCache>
                    <c:ptCount val="1"/>
                    <c:pt idx="0">
                      <c:v>2005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Tabelle2!$A$14</c:f>
                  <c:strCache>
                    <c:ptCount val="1"/>
                    <c:pt idx="0">
                      <c:v>2006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Tabelle2!$A$15</c:f>
                  <c:strCache>
                    <c:ptCount val="1"/>
                    <c:pt idx="0">
                      <c:v>2007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Tabelle2!$A$16</c:f>
                  <c:strCache>
                    <c:ptCount val="1"/>
                    <c:pt idx="0">
                      <c:v>2008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Tabelle2!$A$17</c:f>
                  <c:strCache>
                    <c:ptCount val="1"/>
                    <c:pt idx="0">
                      <c:v>2009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Tabelle2!$A$18</c:f>
                  <c:strCache>
                    <c:ptCount val="1"/>
                    <c:pt idx="0">
                      <c:v>2010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Tabelle2!$A$19</c:f>
                  <c:strCache>
                    <c:ptCount val="1"/>
                    <c:pt idx="0">
                      <c:v>2011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xVal>
            <c:numRef>
              <c:f>(Tabelle2!$D$4:$D$16,Tabelle2!$D$17:$D$19)</c:f>
              <c:numCache>
                <c:formatCode>General</c:formatCode>
                <c:ptCount val="16"/>
                <c:pt idx="0">
                  <c:v>1.507942321307465E-2</c:v>
                </c:pt>
                <c:pt idx="1">
                  <c:v>2.5628606686303623E-2</c:v>
                </c:pt>
                <c:pt idx="2">
                  <c:v>2.7721092288925497E-2</c:v>
                </c:pt>
                <c:pt idx="3">
                  <c:v>2.8777090901838998E-2</c:v>
                </c:pt>
                <c:pt idx="4">
                  <c:v>3.7881697906429368E-2</c:v>
                </c:pt>
                <c:pt idx="5">
                  <c:v>1.9814009862620052E-2</c:v>
                </c:pt>
                <c:pt idx="6">
                  <c:v>9.1244297815076258E-3</c:v>
                </c:pt>
                <c:pt idx="7">
                  <c:v>7.1815464341815627E-3</c:v>
                </c:pt>
                <c:pt idx="8">
                  <c:v>2.2039888057658219E-2</c:v>
                </c:pt>
                <c:pt idx="9">
                  <c:v>1.7070747112839735E-2</c:v>
                </c:pt>
                <c:pt idx="10">
                  <c:v>3.2495737210449516E-2</c:v>
                </c:pt>
                <c:pt idx="11">
                  <c:v>2.99914793062519E-2</c:v>
                </c:pt>
                <c:pt idx="12">
                  <c:v>3.7638433612319222E-3</c:v>
                </c:pt>
                <c:pt idx="13">
                  <c:v>-4.3869372421915465E-2</c:v>
                </c:pt>
                <c:pt idx="14">
                  <c:v>2.0036207632640801E-2</c:v>
                </c:pt>
                <c:pt idx="15">
                  <c:v>1.5072675947365832E-2</c:v>
                </c:pt>
              </c:numCache>
            </c:numRef>
          </c:xVal>
          <c:yVal>
            <c:numRef>
              <c:f>(Tabelle2!$E$4:$E$16,Tabelle2!$E$17:$E$19)</c:f>
              <c:numCache>
                <c:formatCode>General</c:formatCode>
                <c:ptCount val="16"/>
                <c:pt idx="0">
                  <c:v>4.8471661601554583E-3</c:v>
                </c:pt>
                <c:pt idx="1">
                  <c:v>2.0421988485064491E-2</c:v>
                </c:pt>
                <c:pt idx="2">
                  <c:v>2.7341673501884545E-2</c:v>
                </c:pt>
                <c:pt idx="3">
                  <c:v>1.3960937097582393E-2</c:v>
                </c:pt>
                <c:pt idx="4">
                  <c:v>3.671194969482916E-2</c:v>
                </c:pt>
                <c:pt idx="5">
                  <c:v>1.2431632037590346E-2</c:v>
                </c:pt>
                <c:pt idx="6">
                  <c:v>1.8534855428127273E-3</c:v>
                </c:pt>
                <c:pt idx="7">
                  <c:v>2.1080762376990414E-4</c:v>
                </c:pt>
                <c:pt idx="8">
                  <c:v>2.4211641373253823E-2</c:v>
                </c:pt>
                <c:pt idx="9">
                  <c:v>2.6949581107255538E-2</c:v>
                </c:pt>
                <c:pt idx="10">
                  <c:v>3.7515654744013638E-2</c:v>
                </c:pt>
                <c:pt idx="11">
                  <c:v>3.8457027332441607E-2</c:v>
                </c:pt>
                <c:pt idx="12">
                  <c:v>2.1642584478806626E-2</c:v>
                </c:pt>
                <c:pt idx="13">
                  <c:v>-1.9368417299990837E-2</c:v>
                </c:pt>
                <c:pt idx="14">
                  <c:v>2.9532173750610013E-2</c:v>
                </c:pt>
                <c:pt idx="15">
                  <c:v>1.7902677353240026E-2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56096"/>
        <c:axId val="71313280"/>
      </c:scatterChart>
      <c:valAx>
        <c:axId val="3675609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71313280"/>
        <c:crosses val="autoZero"/>
        <c:crossBetween val="midCat"/>
        <c:majorUnit val="1.0000000000000002E-2"/>
      </c:valAx>
      <c:valAx>
        <c:axId val="713132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6756096"/>
        <c:crosses val="autoZero"/>
        <c:crossBetween val="midCat"/>
        <c:majorUnit val="1.0000000000000002E-2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86351706036745"/>
          <c:y val="0.13048811606882471"/>
          <c:w val="0.84958092738407698"/>
          <c:h val="0.7191375036453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Asien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19017</c:v>
                </c:pt>
                <c:pt idx="1">
                  <c:v>21529.000000000004</c:v>
                </c:pt>
                <c:pt idx="2">
                  <c:v>18034</c:v>
                </c:pt>
                <c:pt idx="3">
                  <c:v>18842.600000000002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China</c:v>
                </c:pt>
              </c:strCache>
            </c:strRef>
          </c:tx>
          <c:invertIfNegative val="0"/>
          <c:cat>
            <c:numRef>
              <c:f>Tabelle1!$A$2:$A$5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637.21053099999972</c:v>
                </c:pt>
                <c:pt idx="1">
                  <c:v>1115.6970229999997</c:v>
                </c:pt>
                <c:pt idx="2">
                  <c:v>340.1240029999999</c:v>
                </c:pt>
                <c:pt idx="3">
                  <c:v>1381.4511320000001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50400"/>
        <c:axId val="110151936"/>
      </c:barChart>
      <c:catAx>
        <c:axId val="1101504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110151936"/>
        <c:crosses val="autoZero"/>
        <c:auto val="1"/>
        <c:lblAlgn val="ctr"/>
        <c:lblOffset val="100"/>
        <c:noMultiLvlLbl val="0"/>
      </c:catAx>
      <c:valAx>
        <c:axId val="1101519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1101504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20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FF0000"/>
              </a:solidFill>
            </c:spPr>
          </c:marker>
          <c:dLbls>
            <c:dLbl>
              <c:idx val="0"/>
              <c:layout/>
              <c:tx>
                <c:strRef>
                  <c:f>Tabelle2!$A$4</c:f>
                  <c:strCache>
                    <c:ptCount val="1"/>
                    <c:pt idx="0">
                      <c:v>1996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Tabelle2!$A$5</c:f>
                  <c:strCache>
                    <c:ptCount val="1"/>
                    <c:pt idx="0">
                      <c:v>1997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Tabelle2!$A$6</c:f>
                  <c:strCache>
                    <c:ptCount val="1"/>
                    <c:pt idx="0">
                      <c:v>1998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Tabelle2!$A$7</c:f>
                  <c:strCache>
                    <c:ptCount val="1"/>
                    <c:pt idx="0">
                      <c:v>1999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Tabelle2!$A$8</c:f>
                  <c:strCache>
                    <c:ptCount val="1"/>
                    <c:pt idx="0">
                      <c:v>2000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Tabelle2!$A$9</c:f>
                  <c:strCache>
                    <c:ptCount val="1"/>
                    <c:pt idx="0">
                      <c:v>2001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Tabelle2!$A$10</c:f>
                  <c:strCache>
                    <c:ptCount val="1"/>
                    <c:pt idx="0">
                      <c:v>2002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Tabelle2!$A$11</c:f>
                  <c:strCache>
                    <c:ptCount val="1"/>
                    <c:pt idx="0">
                      <c:v>2003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strRef>
                  <c:f>Tabelle2!$A$12</c:f>
                  <c:strCache>
                    <c:ptCount val="1"/>
                    <c:pt idx="0">
                      <c:v>2004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strRef>
                  <c:f>Tabelle2!$A$13</c:f>
                  <c:strCache>
                    <c:ptCount val="1"/>
                    <c:pt idx="0">
                      <c:v>2005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strRef>
                  <c:f>Tabelle2!$A$14</c:f>
                  <c:strCache>
                    <c:ptCount val="1"/>
                    <c:pt idx="0">
                      <c:v>2006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strRef>
                  <c:f>Tabelle2!$A$15</c:f>
                  <c:strCache>
                    <c:ptCount val="1"/>
                    <c:pt idx="0">
                      <c:v>2007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strRef>
                  <c:f>Tabelle2!$A$16</c:f>
                  <c:strCache>
                    <c:ptCount val="1"/>
                    <c:pt idx="0">
                      <c:v>2008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strRef>
                  <c:f>Tabelle2!$A$17</c:f>
                  <c:strCache>
                    <c:ptCount val="1"/>
                    <c:pt idx="0">
                      <c:v>2009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strRef>
                  <c:f>Tabelle2!$A$18</c:f>
                  <c:strCache>
                    <c:ptCount val="1"/>
                    <c:pt idx="0">
                      <c:v>2010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strRef>
                  <c:f>Tabelle2!$A$19</c:f>
                  <c:strCache>
                    <c:ptCount val="1"/>
                    <c:pt idx="0">
                      <c:v>2011</c:v>
                    </c:pt>
                  </c:strCache>
                </c:strRef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xVal>
            <c:numRef>
              <c:f>(Tabelle2!$D$4:$D$16,Tabelle2!$D$17:$D$19)</c:f>
              <c:numCache>
                <c:formatCode>General</c:formatCode>
                <c:ptCount val="16"/>
                <c:pt idx="0">
                  <c:v>1.507942321307465E-2</c:v>
                </c:pt>
                <c:pt idx="1">
                  <c:v>2.5628606686303623E-2</c:v>
                </c:pt>
                <c:pt idx="2">
                  <c:v>2.7721092288925497E-2</c:v>
                </c:pt>
                <c:pt idx="3">
                  <c:v>2.8777090901838998E-2</c:v>
                </c:pt>
                <c:pt idx="4">
                  <c:v>3.7881697906429368E-2</c:v>
                </c:pt>
                <c:pt idx="5">
                  <c:v>1.9814009862620052E-2</c:v>
                </c:pt>
                <c:pt idx="6">
                  <c:v>9.1244297815076258E-3</c:v>
                </c:pt>
                <c:pt idx="7">
                  <c:v>7.1815464341815627E-3</c:v>
                </c:pt>
                <c:pt idx="8">
                  <c:v>2.2039888057658219E-2</c:v>
                </c:pt>
                <c:pt idx="9">
                  <c:v>1.7070747112839735E-2</c:v>
                </c:pt>
                <c:pt idx="10">
                  <c:v>3.2495737210449516E-2</c:v>
                </c:pt>
                <c:pt idx="11">
                  <c:v>2.99914793062519E-2</c:v>
                </c:pt>
                <c:pt idx="12">
                  <c:v>3.7638433612319222E-3</c:v>
                </c:pt>
                <c:pt idx="13">
                  <c:v>-4.3869372421915465E-2</c:v>
                </c:pt>
                <c:pt idx="14">
                  <c:v>2.0036207632640801E-2</c:v>
                </c:pt>
                <c:pt idx="15">
                  <c:v>1.5072675947365832E-2</c:v>
                </c:pt>
              </c:numCache>
            </c:numRef>
          </c:xVal>
          <c:yVal>
            <c:numRef>
              <c:f>(Tabelle2!$E$4:$E$16,Tabelle2!$E$17:$E$19)</c:f>
              <c:numCache>
                <c:formatCode>General</c:formatCode>
                <c:ptCount val="16"/>
                <c:pt idx="0">
                  <c:v>4.8471661601554583E-3</c:v>
                </c:pt>
                <c:pt idx="1">
                  <c:v>2.0421988485064491E-2</c:v>
                </c:pt>
                <c:pt idx="2">
                  <c:v>2.7341673501884545E-2</c:v>
                </c:pt>
                <c:pt idx="3">
                  <c:v>1.3960937097582393E-2</c:v>
                </c:pt>
                <c:pt idx="4">
                  <c:v>3.671194969482916E-2</c:v>
                </c:pt>
                <c:pt idx="5">
                  <c:v>1.2431632037590346E-2</c:v>
                </c:pt>
                <c:pt idx="6">
                  <c:v>1.8534855428127273E-3</c:v>
                </c:pt>
                <c:pt idx="7">
                  <c:v>2.1080762376990414E-4</c:v>
                </c:pt>
                <c:pt idx="8">
                  <c:v>2.4211641373253823E-2</c:v>
                </c:pt>
                <c:pt idx="9">
                  <c:v>2.6949581107255538E-2</c:v>
                </c:pt>
                <c:pt idx="10">
                  <c:v>3.7515654744013638E-2</c:v>
                </c:pt>
                <c:pt idx="11">
                  <c:v>3.8457027332441607E-2</c:v>
                </c:pt>
                <c:pt idx="12">
                  <c:v>2.1642584478806626E-2</c:v>
                </c:pt>
                <c:pt idx="13">
                  <c:v>-1.9368417299990837E-2</c:v>
                </c:pt>
                <c:pt idx="14">
                  <c:v>2.9532173750610013E-2</c:v>
                </c:pt>
                <c:pt idx="15">
                  <c:v>1.7902677353240026E-2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85984"/>
        <c:axId val="38187776"/>
      </c:scatterChart>
      <c:valAx>
        <c:axId val="3818598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38187776"/>
        <c:crosses val="autoZero"/>
        <c:crossBetween val="midCat"/>
        <c:majorUnit val="1.0000000000000002E-2"/>
      </c:valAx>
      <c:valAx>
        <c:axId val="381877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8185984"/>
        <c:crosses val="autoZero"/>
        <c:crossBetween val="midCat"/>
        <c:majorUnit val="1.0000000000000002E-2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Lohnquote alle Arbeitnehmenden</c:v>
          </c:tx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Tabelle1!$A$12:$A$25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Tabelle1!$O$12:$O$25</c:f>
              <c:numCache>
                <c:formatCode>General</c:formatCode>
                <c:ptCount val="14"/>
                <c:pt idx="0">
                  <c:v>0.61143946976013408</c:v>
                </c:pt>
                <c:pt idx="1">
                  <c:v>0.60503308338148876</c:v>
                </c:pt>
                <c:pt idx="2">
                  <c:v>0.60501834683008771</c:v>
                </c:pt>
                <c:pt idx="3">
                  <c:v>0.60245311092025555</c:v>
                </c:pt>
                <c:pt idx="4">
                  <c:v>0.62547609861437159</c:v>
                </c:pt>
                <c:pt idx="5">
                  <c:v>0.63667101496526934</c:v>
                </c:pt>
                <c:pt idx="6">
                  <c:v>0.63225945723910726</c:v>
                </c:pt>
                <c:pt idx="7">
                  <c:v>0.61386350334802364</c:v>
                </c:pt>
                <c:pt idx="8">
                  <c:v>0.6196498030173474</c:v>
                </c:pt>
                <c:pt idx="9">
                  <c:v>0.61067389563842156</c:v>
                </c:pt>
                <c:pt idx="10">
                  <c:v>0.60553227157029532</c:v>
                </c:pt>
                <c:pt idx="11">
                  <c:v>0.60827947871886179</c:v>
                </c:pt>
                <c:pt idx="12">
                  <c:v>0.63460886996678534</c:v>
                </c:pt>
                <c:pt idx="13">
                  <c:v>0.62179398418018028</c:v>
                </c:pt>
              </c:numCache>
            </c:numRef>
          </c:val>
          <c:smooth val="0"/>
        </c:ser>
        <c:ser>
          <c:idx val="1"/>
          <c:order val="1"/>
          <c:tx>
            <c:v>Lohnquote ohne bestverdienendes Prozent aller Arbeitnehmenden</c:v>
          </c:tx>
          <c:marker>
            <c:symbol val="none"/>
          </c:marker>
          <c:dPt>
            <c:idx val="12"/>
            <c:bubble3D val="0"/>
            <c:spPr>
              <a:ln>
                <a:prstDash val="sysDash"/>
              </a:ln>
            </c:spPr>
          </c:dPt>
          <c:dPt>
            <c:idx val="13"/>
            <c:bubble3D val="0"/>
            <c:spPr>
              <a:ln>
                <a:prstDash val="sysDash"/>
              </a:ln>
            </c:spPr>
          </c:dPt>
          <c:dPt>
            <c:idx val="15"/>
            <c:marker>
              <c:symbol val="circle"/>
              <c:size val="5"/>
            </c:marker>
            <c:bubble3D val="0"/>
            <c:spPr>
              <a:ln>
                <a:prstDash val="sysDot"/>
              </a:ln>
            </c:spPr>
          </c:dPt>
          <c:dPt>
            <c:idx val="16"/>
            <c:marker>
              <c:symbol val="circle"/>
              <c:size val="5"/>
            </c:marker>
            <c:bubble3D val="0"/>
            <c:spPr>
              <a:ln>
                <a:prstDash val="sysDot"/>
              </a:ln>
            </c:spPr>
          </c:dPt>
          <c:trendline>
            <c:trendlineType val="linear"/>
            <c:dispRSqr val="0"/>
            <c:dispEq val="0"/>
          </c:trendline>
          <c:cat>
            <c:numRef>
              <c:f>Tabelle1!$A$12:$A$25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Tabelle1!$P$12:$P$25</c:f>
              <c:numCache>
                <c:formatCode>General</c:formatCode>
                <c:ptCount val="14"/>
                <c:pt idx="0">
                  <c:v>0.57573636604409795</c:v>
                </c:pt>
                <c:pt idx="1">
                  <c:v>0.56624136146633353</c:v>
                </c:pt>
                <c:pt idx="2">
                  <c:v>0.56575575897297026</c:v>
                </c:pt>
                <c:pt idx="3">
                  <c:v>0.55978957602327672</c:v>
                </c:pt>
                <c:pt idx="4">
                  <c:v>0.58013468714470096</c:v>
                </c:pt>
                <c:pt idx="5">
                  <c:v>0.5934540465932916</c:v>
                </c:pt>
                <c:pt idx="6">
                  <c:v>0.59035515514309356</c:v>
                </c:pt>
                <c:pt idx="7">
                  <c:v>0.57161918474209394</c:v>
                </c:pt>
                <c:pt idx="8">
                  <c:v>0.5742739789217649</c:v>
                </c:pt>
                <c:pt idx="9">
                  <c:v>0.56260914640785187</c:v>
                </c:pt>
                <c:pt idx="10">
                  <c:v>0.55517192696488904</c:v>
                </c:pt>
                <c:pt idx="11">
                  <c:v>0.55098029730148879</c:v>
                </c:pt>
                <c:pt idx="12">
                  <c:v>0.58209532103505057</c:v>
                </c:pt>
                <c:pt idx="13">
                  <c:v>0.57406606773408386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534464"/>
        <c:axId val="71536000"/>
      </c:lineChart>
      <c:catAx>
        <c:axId val="715344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71536000"/>
        <c:crosses val="autoZero"/>
        <c:auto val="1"/>
        <c:lblAlgn val="ctr"/>
        <c:lblOffset val="100"/>
        <c:tickMarkSkip val="1"/>
        <c:noMultiLvlLbl val="0"/>
      </c:catAx>
      <c:valAx>
        <c:axId val="71536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71534464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9292082258349896"/>
          <c:y val="0.1138358175791413"/>
          <c:w val="0.29728088339978687"/>
          <c:h val="0.5985914500378896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NimbusSanNov" pitchFamily="18" charset="0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86351706036745"/>
          <c:y val="0.13048811606882471"/>
          <c:w val="0.84958092738407698"/>
          <c:h val="0.719137503645377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dPt>
          <c:dLbls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Loehne_BIP!$A$3:$C$3</c:f>
              <c:strCache>
                <c:ptCount val="3"/>
                <c:pt idx="0">
                  <c:v>Lohn obere Kader</c:v>
                </c:pt>
                <c:pt idx="1">
                  <c:v>Arbeitsproduktivität</c:v>
                </c:pt>
                <c:pt idx="2">
                  <c:v>Lohn mit Berufslehre</c:v>
                </c:pt>
              </c:strCache>
            </c:strRef>
          </c:cat>
          <c:val>
            <c:numRef>
              <c:f>Loehne_BIP!$A$4:$C$4</c:f>
              <c:numCache>
                <c:formatCode>0.0%</c:formatCode>
                <c:ptCount val="3"/>
                <c:pt idx="0" formatCode="0.00%">
                  <c:v>0.129</c:v>
                </c:pt>
                <c:pt idx="1">
                  <c:v>7.4774373327410437E-2</c:v>
                </c:pt>
                <c:pt idx="2">
                  <c:v>-4.2686349999999998E-3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90816"/>
        <c:axId val="73492352"/>
      </c:barChart>
      <c:catAx>
        <c:axId val="734908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ajorTickMark val="out"/>
        <c:minorTickMark val="none"/>
        <c:tickLblPos val="low"/>
        <c:crossAx val="73492352"/>
        <c:crosses val="autoZero"/>
        <c:auto val="1"/>
        <c:lblAlgn val="ctr"/>
        <c:lblOffset val="100"/>
        <c:noMultiLvlLbl val="0"/>
      </c:catAx>
      <c:valAx>
        <c:axId val="734923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349081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2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986351706036745"/>
          <c:y val="0.13048811606882471"/>
          <c:w val="0.84958092738407698"/>
          <c:h val="0.7191375036453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häufig/sehr häufig gestresst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Tabelle1!$B$1:$C$1</c:f>
              <c:numCache>
                <c:formatCode>General</c:formatCode>
                <c:ptCount val="2"/>
                <c:pt idx="0">
                  <c:v>2000</c:v>
                </c:pt>
                <c:pt idx="1">
                  <c:v>2010</c:v>
                </c:pt>
              </c:numCache>
            </c:num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26.6</c:v>
                </c:pt>
                <c:pt idx="1">
                  <c:v>34.4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nie gestresst</c:v>
                </c:pt>
              </c:strCache>
            </c:strRef>
          </c:tx>
          <c:spPr>
            <a:solidFill>
              <a:srgbClr val="F9FEB8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Tabelle1!$B$1:$C$1</c:f>
              <c:numCache>
                <c:formatCode>General</c:formatCode>
                <c:ptCount val="2"/>
                <c:pt idx="0">
                  <c:v>2000</c:v>
                </c:pt>
                <c:pt idx="1">
                  <c:v>2010</c:v>
                </c:pt>
              </c:numCache>
            </c:numRef>
          </c:cat>
          <c:val>
            <c:numRef>
              <c:f>Tabelle1!$B$3:$C$3</c:f>
              <c:numCache>
                <c:formatCode>General</c:formatCode>
                <c:ptCount val="2"/>
                <c:pt idx="0">
                  <c:v>17.399999999999999</c:v>
                </c:pt>
                <c:pt idx="1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16000"/>
        <c:axId val="73625984"/>
      </c:barChart>
      <c:catAx>
        <c:axId val="736160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crossAx val="73625984"/>
        <c:crosses val="autoZero"/>
        <c:auto val="1"/>
        <c:lblAlgn val="ctr"/>
        <c:lblOffset val="100"/>
        <c:noMultiLvlLbl val="0"/>
      </c:catAx>
      <c:valAx>
        <c:axId val="73625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crossAx val="736160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CH"/>
              <a:t>Median- zu Tieflohn (P50 zu P10)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130198071773879"/>
          <c:y val="8.4381225525930914E-2"/>
          <c:w val="0.76263555944395833"/>
          <c:h val="0.53699132364288293"/>
        </c:manualLayout>
      </c:layout>
      <c:barChart>
        <c:barDir val="col"/>
        <c:grouping val="clustered"/>
        <c:varyColors val="0"/>
        <c:ser>
          <c:idx val="0"/>
          <c:order val="0"/>
          <c:tx>
            <c:v>Werte im letzten Jahr</c:v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C3020"/>
              </a:solidFill>
            </c:spPr>
          </c:dPt>
          <c:cat>
            <c:strRef>
              <c:f>D9zuD1!$AH$118:$AH$168</c:f>
              <c:strCache>
                <c:ptCount val="18"/>
                <c:pt idx="0">
                  <c:v>Schweden (1994-2008)</c:v>
                </c:pt>
                <c:pt idx="1">
                  <c:v>Norwegen (1997-2008)</c:v>
                </c:pt>
                <c:pt idx="2">
                  <c:v>Finnland (1994-2008)</c:v>
                </c:pt>
                <c:pt idx="3">
                  <c:v>Schweiz (1996-2008)</c:v>
                </c:pt>
                <c:pt idx="4">
                  <c:v>Dänemark (1996-2008)</c:v>
                </c:pt>
                <c:pt idx="5">
                  <c:v>Neuseeland (1994-2009)</c:v>
                </c:pt>
                <c:pt idx="6">
                  <c:v>Niederlande (1994-2005)</c:v>
                </c:pt>
                <c:pt idx="7">
                  <c:v>Frankreich (1994-2007)</c:v>
                </c:pt>
                <c:pt idx="8">
                  <c:v>Japan (1994-2009)</c:v>
                </c:pt>
                <c:pt idx="9">
                  <c:v>Tschechien (1996-2008)</c:v>
                </c:pt>
                <c:pt idx="10">
                  <c:v>Deutschland (1994-2008)</c:v>
                </c:pt>
                <c:pt idx="11">
                  <c:v>Australien (1994-2009)</c:v>
                </c:pt>
                <c:pt idx="12">
                  <c:v>UK (1994-2009)</c:v>
                </c:pt>
                <c:pt idx="13">
                  <c:v>Kanada (1997-2009)</c:v>
                </c:pt>
                <c:pt idx="14">
                  <c:v>Irland (1994-2008)</c:v>
                </c:pt>
                <c:pt idx="15">
                  <c:v>Ungarn (1994-2009)</c:v>
                </c:pt>
                <c:pt idx="16">
                  <c:v>Südkorea (1994-2008)</c:v>
                </c:pt>
                <c:pt idx="17">
                  <c:v>USA (1994-2009)</c:v>
                </c:pt>
              </c:strCache>
            </c:strRef>
          </c:cat>
          <c:val>
            <c:numRef>
              <c:f>D5zuD1!$AE$120:$AE$170</c:f>
              <c:numCache>
                <c:formatCode>0.0</c:formatCode>
                <c:ptCount val="18"/>
                <c:pt idx="0">
                  <c:v>1.3736999999999999</c:v>
                </c:pt>
                <c:pt idx="1">
                  <c:v>1.46</c:v>
                </c:pt>
                <c:pt idx="2">
                  <c:v>1.4685999999999999</c:v>
                </c:pt>
                <c:pt idx="3">
                  <c:v>1.4741</c:v>
                </c:pt>
                <c:pt idx="4">
                  <c:v>1.5509999999999999</c:v>
                </c:pt>
                <c:pt idx="5">
                  <c:v>1.5578000000000001</c:v>
                </c:pt>
                <c:pt idx="6">
                  <c:v>1.57</c:v>
                </c:pt>
                <c:pt idx="7">
                  <c:v>1.6222000000000001</c:v>
                </c:pt>
                <c:pt idx="8">
                  <c:v>1.6495</c:v>
                </c:pt>
                <c:pt idx="9">
                  <c:v>1.6667000000000001</c:v>
                </c:pt>
                <c:pt idx="10">
                  <c:v>1.7350000000000001</c:v>
                </c:pt>
                <c:pt idx="11">
                  <c:v>1.7612000000000001</c:v>
                </c:pt>
                <c:pt idx="12">
                  <c:v>1.806</c:v>
                </c:pt>
                <c:pt idx="13">
                  <c:v>1.8466</c:v>
                </c:pt>
                <c:pt idx="14">
                  <c:v>1.9327000000000001</c:v>
                </c:pt>
                <c:pt idx="15">
                  <c:v>1.9378</c:v>
                </c:pt>
                <c:pt idx="16">
                  <c:v>2.0823</c:v>
                </c:pt>
                <c:pt idx="17">
                  <c:v>2.1114000000000002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569792"/>
        <c:axId val="73563520"/>
      </c:barChart>
      <c:lineChart>
        <c:grouping val="standard"/>
        <c:varyColors val="0"/>
        <c:ser>
          <c:idx val="1"/>
          <c:order val="1"/>
          <c:tx>
            <c:v>Trend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noFill/>
              </a:ln>
            </c:spPr>
          </c:marker>
          <c:dPt>
            <c:idx val="3"/>
            <c:marker>
              <c:spPr>
                <a:solidFill>
                  <a:sysClr val="windowText" lastClr="000000"/>
                </a:solidFill>
                <a:ln>
                  <a:noFill/>
                </a:ln>
              </c:spPr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D5zuD1!$AK$120:$AK$170</c:f>
                <c:numCache>
                  <c:formatCode>General</c:formatCode>
                  <c:ptCount val="18"/>
                  <c:pt idx="0">
                    <c:v>1.9078113477277038E-3</c:v>
                  </c:pt>
                  <c:pt idx="1">
                    <c:v>1.4217769371209451E-3</c:v>
                  </c:pt>
                  <c:pt idx="2">
                    <c:v>3.1302471647485126E-3</c:v>
                  </c:pt>
                  <c:pt idx="3">
                    <c:v>2.0843996807089174E-3</c:v>
                  </c:pt>
                  <c:pt idx="4">
                    <c:v>3.9754955497018135E-3</c:v>
                  </c:pt>
                  <c:pt idx="5">
                    <c:v>3.3744365728007337E-3</c:v>
                  </c:pt>
                  <c:pt idx="6">
                    <c:v>2.0996254976570396E-3</c:v>
                  </c:pt>
                  <c:pt idx="7">
                    <c:v>2.1466281027542767E-3</c:v>
                  </c:pt>
                  <c:pt idx="8">
                    <c:v>4.4984680683085041E-3</c:v>
                  </c:pt>
                  <c:pt idx="9">
                    <c:v>3.4363330288964041E-3</c:v>
                  </c:pt>
                  <c:pt idx="10">
                    <c:v>2.4321178123693967E-3</c:v>
                  </c:pt>
                  <c:pt idx="11">
                    <c:v>1.0146320433860948E-2</c:v>
                  </c:pt>
                  <c:pt idx="12">
                    <c:v>1.5322768189478194E-3</c:v>
                  </c:pt>
                  <c:pt idx="13">
                    <c:v>1.8009362166038274E-2</c:v>
                  </c:pt>
                  <c:pt idx="14">
                    <c:v>3.5778413757257994E-3</c:v>
                  </c:pt>
                  <c:pt idx="15">
                    <c:v>3.1785227819596373E-3</c:v>
                  </c:pt>
                  <c:pt idx="16">
                    <c:v>2.1917442263603166E-3</c:v>
                  </c:pt>
                  <c:pt idx="17">
                    <c:v>3.2236780282392692E-3</c:v>
                  </c:pt>
                </c:numCache>
              </c:numRef>
            </c:plus>
            <c:minus>
              <c:numRef>
                <c:f>D5zuD1!$AJ$120:$AJ$170</c:f>
                <c:numCache>
                  <c:formatCode>General</c:formatCode>
                  <c:ptCount val="18"/>
                  <c:pt idx="0">
                    <c:v>1.9078113477277038E-3</c:v>
                  </c:pt>
                  <c:pt idx="1">
                    <c:v>1.4217769371209451E-3</c:v>
                  </c:pt>
                  <c:pt idx="2">
                    <c:v>3.1302471647485126E-3</c:v>
                  </c:pt>
                  <c:pt idx="3">
                    <c:v>2.0843996807089174E-3</c:v>
                  </c:pt>
                  <c:pt idx="4">
                    <c:v>3.9754955497018135E-3</c:v>
                  </c:pt>
                  <c:pt idx="5">
                    <c:v>3.3744365728007337E-3</c:v>
                  </c:pt>
                  <c:pt idx="6">
                    <c:v>2.0996254976570396E-3</c:v>
                  </c:pt>
                  <c:pt idx="7">
                    <c:v>2.1466281027542771E-3</c:v>
                  </c:pt>
                  <c:pt idx="8">
                    <c:v>4.4984680683085049E-3</c:v>
                  </c:pt>
                  <c:pt idx="9">
                    <c:v>3.4363330288964045E-3</c:v>
                  </c:pt>
                  <c:pt idx="10">
                    <c:v>2.4321178123693967E-3</c:v>
                  </c:pt>
                  <c:pt idx="11">
                    <c:v>1.0146320433860948E-2</c:v>
                  </c:pt>
                  <c:pt idx="12">
                    <c:v>1.5322768189478192E-3</c:v>
                  </c:pt>
                  <c:pt idx="13">
                    <c:v>1.8009362166038274E-2</c:v>
                  </c:pt>
                  <c:pt idx="14">
                    <c:v>3.5778413757257994E-3</c:v>
                  </c:pt>
                  <c:pt idx="15">
                    <c:v>3.1785227819596373E-3</c:v>
                  </c:pt>
                  <c:pt idx="16">
                    <c:v>2.1917442263603149E-3</c:v>
                  </c:pt>
                  <c:pt idx="17">
                    <c:v>3.2236780282392692E-3</c:v>
                  </c:pt>
                </c:numCache>
              </c:numRef>
            </c:minus>
            <c:spPr>
              <a:ln>
                <a:solidFill>
                  <a:sysClr val="windowText" lastClr="000000">
                    <a:lumMod val="75000"/>
                    <a:lumOff val="25000"/>
                  </a:sysClr>
                </a:solidFill>
                <a:prstDash val="sysDash"/>
              </a:ln>
            </c:spPr>
          </c:errBars>
          <c:cat>
            <c:strRef>
              <c:f>D5zuD1!$AH$120:$AH$170</c:f>
              <c:strCache>
                <c:ptCount val="18"/>
                <c:pt idx="0">
                  <c:v>Schweden (1994-2008)</c:v>
                </c:pt>
                <c:pt idx="1">
                  <c:v>Finnland (1994-2008)</c:v>
                </c:pt>
                <c:pt idx="2">
                  <c:v>Frankreich (1994-2007)</c:v>
                </c:pt>
                <c:pt idx="3">
                  <c:v>Schweiz (1996-2008)</c:v>
                </c:pt>
                <c:pt idx="4">
                  <c:v>Neuseeland (1994-2009)</c:v>
                </c:pt>
                <c:pt idx="5">
                  <c:v>Norwegen (1997-2008)</c:v>
                </c:pt>
                <c:pt idx="6">
                  <c:v>Dänemark (1996-2008)</c:v>
                </c:pt>
                <c:pt idx="7">
                  <c:v>Japan (1994-2009)</c:v>
                </c:pt>
                <c:pt idx="8">
                  <c:v>Niederlande (1994-2005)</c:v>
                </c:pt>
                <c:pt idx="9">
                  <c:v>Australien (1994-2009)</c:v>
                </c:pt>
                <c:pt idx="10">
                  <c:v>Tschechien (1996-2008)</c:v>
                </c:pt>
                <c:pt idx="11">
                  <c:v>Ungarn (1994-2009)</c:v>
                </c:pt>
                <c:pt idx="12">
                  <c:v>UK (1994-2009)</c:v>
                </c:pt>
                <c:pt idx="13">
                  <c:v>Irland (1994-2008)</c:v>
                </c:pt>
                <c:pt idx="14">
                  <c:v>Deutschland (1994-2008)</c:v>
                </c:pt>
                <c:pt idx="15">
                  <c:v>Kanada (1997-2009)</c:v>
                </c:pt>
                <c:pt idx="16">
                  <c:v>Südkorea (1994-2008)</c:v>
                </c:pt>
                <c:pt idx="17">
                  <c:v>USA (1994-2009)</c:v>
                </c:pt>
              </c:strCache>
            </c:strRef>
          </c:cat>
          <c:val>
            <c:numRef>
              <c:f>D5zuD1!$W$120:$W$170</c:f>
              <c:numCache>
                <c:formatCode>0.00</c:formatCode>
                <c:ptCount val="18"/>
                <c:pt idx="0">
                  <c:v>4.5357142857142271E-4</c:v>
                </c:pt>
                <c:pt idx="1">
                  <c:v>3.6389285714285694E-3</c:v>
                </c:pt>
                <c:pt idx="2">
                  <c:v>-1.1355604395604398E-2</c:v>
                </c:pt>
                <c:pt idx="3">
                  <c:v>-2.8928571428571523E-3</c:v>
                </c:pt>
                <c:pt idx="4">
                  <c:v>1.5610294117647083E-3</c:v>
                </c:pt>
                <c:pt idx="5">
                  <c:v>1.4031118881118897E-2</c:v>
                </c:pt>
                <c:pt idx="6">
                  <c:v>9.0467032967032988E-3</c:v>
                </c:pt>
                <c:pt idx="7">
                  <c:v>1.5582352941176456E-3</c:v>
                </c:pt>
                <c:pt idx="8">
                  <c:v>5.1989510489510509E-3</c:v>
                </c:pt>
                <c:pt idx="9">
                  <c:v>6.0404246100519993E-3</c:v>
                </c:pt>
                <c:pt idx="10">
                  <c:v>9.2692307692307813E-3</c:v>
                </c:pt>
                <c:pt idx="11">
                  <c:v>-7.296911764705886E-3</c:v>
                </c:pt>
                <c:pt idx="12">
                  <c:v>-2.5754411764705885E-3</c:v>
                </c:pt>
                <c:pt idx="13">
                  <c:v>-1.0739814814814801E-2</c:v>
                </c:pt>
                <c:pt idx="14">
                  <c:v>1.8462142857142864E-2</c:v>
                </c:pt>
                <c:pt idx="15">
                  <c:v>-2.8972527472527427E-3</c:v>
                </c:pt>
                <c:pt idx="16">
                  <c:v>1.3816071428571426E-2</c:v>
                </c:pt>
                <c:pt idx="17">
                  <c:v>5.9058823529412312E-4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51232"/>
        <c:axId val="73561600"/>
      </c:lineChart>
      <c:catAx>
        <c:axId val="735512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Land und betrachteter Zeitraum in Klammern</a:t>
                </a:r>
              </a:p>
            </c:rich>
          </c:tx>
          <c:layout>
            <c:manualLayout>
              <c:xMode val="edge"/>
              <c:yMode val="edge"/>
              <c:x val="0.29294719037334283"/>
              <c:y val="0.94483603800490967"/>
            </c:manualLayout>
          </c:layout>
          <c:overlay val="0"/>
        </c:title>
        <c:numFmt formatCode="General" sourceLinked="1"/>
        <c:majorTickMark val="cross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de-DE"/>
          </a:p>
        </c:txPr>
        <c:crossAx val="73561600"/>
        <c:crosses val="autoZero"/>
        <c:auto val="1"/>
        <c:lblAlgn val="ctr"/>
        <c:lblOffset val="100"/>
        <c:noMultiLvlLbl val="0"/>
      </c:catAx>
      <c:valAx>
        <c:axId val="735616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/>
                  <a:t>Wachstum pro Jahr  (in Prozentpunkten)</a:t>
                </a:r>
              </a:p>
            </c:rich>
          </c:tx>
          <c:layout>
            <c:manualLayout>
              <c:xMode val="edge"/>
              <c:yMode val="edge"/>
              <c:x val="3.2814123024599955E-2"/>
              <c:y val="9.7088836836768375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3551232"/>
        <c:crosses val="autoZero"/>
        <c:crossBetween val="between"/>
        <c:majorUnit val="1.0000000000000002E-2"/>
      </c:valAx>
      <c:valAx>
        <c:axId val="735635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/>
                  <a:t>Verhältnis im letzten betrachteten Jahr </a:t>
                </a:r>
              </a:p>
            </c:rich>
          </c:tx>
          <c:layout>
            <c:manualLayout>
              <c:xMode val="edge"/>
              <c:yMode val="edge"/>
              <c:x val="0.94960295066306211"/>
              <c:y val="0.10438496006439148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3569792"/>
        <c:crosses val="max"/>
        <c:crossBetween val="between"/>
      </c:valAx>
      <c:catAx>
        <c:axId val="73569792"/>
        <c:scaling>
          <c:orientation val="minMax"/>
        </c:scaling>
        <c:delete val="1"/>
        <c:axPos val="b"/>
        <c:majorTickMark val="out"/>
        <c:minorTickMark val="none"/>
        <c:tickLblPos val="nextTo"/>
        <c:crossAx val="735635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200">
          <a:latin typeface="NimbusSanNov" pitchFamily="18" charset="0"/>
        </a:defRPr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308659388500793"/>
          <c:y val="0.11417270746338626"/>
          <c:w val="0.8363577078775225"/>
          <c:h val="0.6364551074186201"/>
        </c:manualLayout>
      </c:layout>
      <c:barChart>
        <c:barDir val="col"/>
        <c:grouping val="clustered"/>
        <c:varyColors val="0"/>
        <c:ser>
          <c:idx val="0"/>
          <c:order val="0"/>
          <c:tx>
            <c:v>Ledige</c:v>
          </c:tx>
          <c:invertIfNegative val="0"/>
          <c:cat>
            <c:numRef>
              <c:f>'Steuern-Vergleich'!$A$13:$A$34</c:f>
              <c:numCache>
                <c:formatCode>#,##0</c:formatCode>
                <c:ptCount val="22"/>
                <c:pt idx="0">
                  <c:v>17500</c:v>
                </c:pt>
                <c:pt idx="1">
                  <c:v>20000</c:v>
                </c:pt>
                <c:pt idx="2">
                  <c:v>25000</c:v>
                </c:pt>
                <c:pt idx="3">
                  <c:v>30000</c:v>
                </c:pt>
                <c:pt idx="4">
                  <c:v>35000</c:v>
                </c:pt>
                <c:pt idx="5">
                  <c:v>40000</c:v>
                </c:pt>
                <c:pt idx="6">
                  <c:v>45000</c:v>
                </c:pt>
                <c:pt idx="7">
                  <c:v>50000</c:v>
                </c:pt>
                <c:pt idx="8">
                  <c:v>60000</c:v>
                </c:pt>
                <c:pt idx="9">
                  <c:v>70000</c:v>
                </c:pt>
                <c:pt idx="10">
                  <c:v>80000</c:v>
                </c:pt>
                <c:pt idx="11">
                  <c:v>90000</c:v>
                </c:pt>
                <c:pt idx="12">
                  <c:v>100000</c:v>
                </c:pt>
                <c:pt idx="13">
                  <c:v>125000</c:v>
                </c:pt>
                <c:pt idx="14">
                  <c:v>150000</c:v>
                </c:pt>
                <c:pt idx="15">
                  <c:v>175000</c:v>
                </c:pt>
                <c:pt idx="16">
                  <c:v>200000</c:v>
                </c:pt>
                <c:pt idx="17">
                  <c:v>250000</c:v>
                </c:pt>
                <c:pt idx="18">
                  <c:v>300000</c:v>
                </c:pt>
                <c:pt idx="19">
                  <c:v>400000</c:v>
                </c:pt>
                <c:pt idx="20">
                  <c:v>500000</c:v>
                </c:pt>
                <c:pt idx="21">
                  <c:v>1000000</c:v>
                </c:pt>
              </c:numCache>
            </c:numRef>
          </c:cat>
          <c:val>
            <c:numRef>
              <c:f>'Steuern-Vergleich'!$O$13:$O$34</c:f>
              <c:numCache>
                <c:formatCode>0%</c:formatCode>
                <c:ptCount val="22"/>
                <c:pt idx="0">
                  <c:v>-1.0099389223861874E-2</c:v>
                </c:pt>
                <c:pt idx="1">
                  <c:v>-1.2132862120835345E-2</c:v>
                </c:pt>
                <c:pt idx="2">
                  <c:v>-1.3139241311367501E-2</c:v>
                </c:pt>
                <c:pt idx="3">
                  <c:v>-1.4681894352823278E-2</c:v>
                </c:pt>
                <c:pt idx="4">
                  <c:v>-1.4451992956891591E-2</c:v>
                </c:pt>
                <c:pt idx="5">
                  <c:v>-1.3555990372278157E-2</c:v>
                </c:pt>
                <c:pt idx="6">
                  <c:v>-1.2133521145806292E-2</c:v>
                </c:pt>
                <c:pt idx="7">
                  <c:v>-1.2366706729944221E-2</c:v>
                </c:pt>
                <c:pt idx="8">
                  <c:v>-1.0847467281284023E-2</c:v>
                </c:pt>
                <c:pt idx="9">
                  <c:v>-1.0823517269490879E-2</c:v>
                </c:pt>
                <c:pt idx="10">
                  <c:v>-1.230338365973821E-2</c:v>
                </c:pt>
                <c:pt idx="11">
                  <c:v>-1.2381874109027108E-2</c:v>
                </c:pt>
                <c:pt idx="12">
                  <c:v>-1.2438196153180925E-2</c:v>
                </c:pt>
                <c:pt idx="13">
                  <c:v>-1.5884760009014565E-2</c:v>
                </c:pt>
                <c:pt idx="14">
                  <c:v>-1.6491282936140467E-2</c:v>
                </c:pt>
                <c:pt idx="15">
                  <c:v>-1.4803454133470062E-2</c:v>
                </c:pt>
                <c:pt idx="16">
                  <c:v>-1.5244541696555397E-2</c:v>
                </c:pt>
                <c:pt idx="17">
                  <c:v>-1.7145297679571236E-2</c:v>
                </c:pt>
                <c:pt idx="18">
                  <c:v>-2.0502056155963511E-2</c:v>
                </c:pt>
                <c:pt idx="19">
                  <c:v>-2.4270982096478766E-2</c:v>
                </c:pt>
                <c:pt idx="20">
                  <c:v>-2.7683841471340676E-2</c:v>
                </c:pt>
                <c:pt idx="21">
                  <c:v>-3.090191734757558E-2</c:v>
                </c:pt>
              </c:numCache>
            </c:numRef>
          </c:val>
        </c:ser>
        <c:ser>
          <c:idx val="1"/>
          <c:order val="1"/>
          <c:tx>
            <c:v>Verheiratete mit 2 Kindern</c:v>
          </c:tx>
          <c:invertIfNegative val="0"/>
          <c:cat>
            <c:numRef>
              <c:f>'Steuern-Vergleich'!$A$13:$A$34</c:f>
              <c:numCache>
                <c:formatCode>#,##0</c:formatCode>
                <c:ptCount val="22"/>
                <c:pt idx="0">
                  <c:v>17500</c:v>
                </c:pt>
                <c:pt idx="1">
                  <c:v>20000</c:v>
                </c:pt>
                <c:pt idx="2">
                  <c:v>25000</c:v>
                </c:pt>
                <c:pt idx="3">
                  <c:v>30000</c:v>
                </c:pt>
                <c:pt idx="4">
                  <c:v>35000</c:v>
                </c:pt>
                <c:pt idx="5">
                  <c:v>40000</c:v>
                </c:pt>
                <c:pt idx="6">
                  <c:v>45000</c:v>
                </c:pt>
                <c:pt idx="7">
                  <c:v>50000</c:v>
                </c:pt>
                <c:pt idx="8">
                  <c:v>60000</c:v>
                </c:pt>
                <c:pt idx="9">
                  <c:v>70000</c:v>
                </c:pt>
                <c:pt idx="10">
                  <c:v>80000</c:v>
                </c:pt>
                <c:pt idx="11">
                  <c:v>90000</c:v>
                </c:pt>
                <c:pt idx="12">
                  <c:v>100000</c:v>
                </c:pt>
                <c:pt idx="13">
                  <c:v>125000</c:v>
                </c:pt>
                <c:pt idx="14">
                  <c:v>150000</c:v>
                </c:pt>
                <c:pt idx="15">
                  <c:v>175000</c:v>
                </c:pt>
                <c:pt idx="16">
                  <c:v>200000</c:v>
                </c:pt>
                <c:pt idx="17">
                  <c:v>250000</c:v>
                </c:pt>
                <c:pt idx="18">
                  <c:v>300000</c:v>
                </c:pt>
                <c:pt idx="19">
                  <c:v>400000</c:v>
                </c:pt>
                <c:pt idx="20">
                  <c:v>500000</c:v>
                </c:pt>
                <c:pt idx="21">
                  <c:v>1000000</c:v>
                </c:pt>
              </c:numCache>
            </c:numRef>
          </c:cat>
          <c:val>
            <c:numRef>
              <c:f>'Steuern-Vergleich'!$O$47:$O$68</c:f>
              <c:numCache>
                <c:formatCode>0%</c:formatCode>
                <c:ptCount val="22"/>
                <c:pt idx="0">
                  <c:v>-4.8740903222039742E-4</c:v>
                </c:pt>
                <c:pt idx="1">
                  <c:v>-4.5812021605807184E-4</c:v>
                </c:pt>
                <c:pt idx="2">
                  <c:v>-1.0958810385333405E-3</c:v>
                </c:pt>
                <c:pt idx="3">
                  <c:v>-3.5636948307796426E-3</c:v>
                </c:pt>
                <c:pt idx="4">
                  <c:v>-7.1659487660839802E-3</c:v>
                </c:pt>
                <c:pt idx="5">
                  <c:v>-1.1531047857730962E-2</c:v>
                </c:pt>
                <c:pt idx="6">
                  <c:v>-1.6168297339114551E-2</c:v>
                </c:pt>
                <c:pt idx="7">
                  <c:v>-1.9562587707366939E-2</c:v>
                </c:pt>
                <c:pt idx="8">
                  <c:v>-2.3778768179621393E-2</c:v>
                </c:pt>
                <c:pt idx="9">
                  <c:v>-2.4525915893659836E-2</c:v>
                </c:pt>
                <c:pt idx="10">
                  <c:v>-2.6256452609147322E-2</c:v>
                </c:pt>
                <c:pt idx="11">
                  <c:v>-2.6698214329333399E-2</c:v>
                </c:pt>
                <c:pt idx="12">
                  <c:v>-2.683204817474226E-2</c:v>
                </c:pt>
                <c:pt idx="13">
                  <c:v>-3.0281809893275183E-2</c:v>
                </c:pt>
                <c:pt idx="14">
                  <c:v>-3.034570961422732E-2</c:v>
                </c:pt>
                <c:pt idx="15">
                  <c:v>-2.9379766293004456E-2</c:v>
                </c:pt>
                <c:pt idx="16">
                  <c:v>-2.7753334196620127E-2</c:v>
                </c:pt>
                <c:pt idx="17">
                  <c:v>-2.8637667170762826E-2</c:v>
                </c:pt>
                <c:pt idx="18">
                  <c:v>-3.0057169826273294E-2</c:v>
                </c:pt>
                <c:pt idx="19">
                  <c:v>-3.1475241891881445E-2</c:v>
                </c:pt>
                <c:pt idx="20">
                  <c:v>-3.2681994100160039E-2</c:v>
                </c:pt>
                <c:pt idx="21">
                  <c:v>-3.3411910381937804E-2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74727424"/>
        <c:axId val="74729344"/>
      </c:barChart>
      <c:catAx>
        <c:axId val="7472742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CH"/>
                  <a:t>Jahreslohn in Franken von 2010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de-DE"/>
          </a:p>
        </c:txPr>
        <c:crossAx val="74729344"/>
        <c:crosses val="autoZero"/>
        <c:auto val="1"/>
        <c:lblAlgn val="ctr"/>
        <c:lblOffset val="100"/>
        <c:noMultiLvlLbl val="0"/>
      </c:catAx>
      <c:valAx>
        <c:axId val="74729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CH"/>
                  <a:t>Steuersenkung in % des Jahrslohnes</a:t>
                </a:r>
              </a:p>
            </c:rich>
          </c:tx>
          <c:layout>
            <c:manualLayout>
              <c:xMode val="edge"/>
              <c:yMode val="edge"/>
              <c:x val="3.4959941859819418E-2"/>
              <c:y val="0.1695408054976162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4727424"/>
        <c:crosses val="autoZero"/>
        <c:crossBetween val="between"/>
        <c:majorUnit val="1.0000000000000002E-2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NimbusSanNov" pitchFamily="18" charset="0"/>
        </a:defRPr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0.73148</cdr:x>
      <cdr:y>0.29851</cdr:y>
    </cdr:from>
    <cdr:to>
      <cdr:x>0.97222</cdr:x>
      <cdr:y>0.46269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688632" y="1440160"/>
          <a:ext cx="187220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1400" dirty="0" smtClean="0">
              <a:latin typeface="Arial" pitchFamily="34" charset="0"/>
              <a:cs typeface="Arial" pitchFamily="34" charset="0"/>
            </a:rPr>
            <a:t>Anteil bestverdienendes Prozent</a:t>
          </a:r>
          <a:endParaRPr lang="de-CH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13B39-3D75-4E3F-9FDD-66F4734E9AE5}" type="datetimeFigureOut">
              <a:rPr lang="de-CH" smtClean="0"/>
              <a:t>21.08.2013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9F2E-0CFE-4FFA-A6F2-4CC3267334F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898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31153-3BEA-4B03-8E8E-8AA9FF832DBE}" type="datetimeFigureOut">
              <a:rPr lang="de-CH" smtClean="0"/>
              <a:t>21.08.2013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B2781-9154-47B2-B4B8-7370003C27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76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9224F-A8AC-4D9A-B5F3-B234CF5856D9}" type="slidenum">
              <a:rPr lang="de-CH"/>
              <a:pPr/>
              <a:t>22</a:t>
            </a:fld>
            <a:endParaRPr lang="de-CH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latin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1A2D5-7956-405A-87EB-59B0C879A3BF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232BE-FB1B-42CE-BD29-BDE06BF130EC}" type="slidenum">
              <a:rPr lang="de-CH"/>
              <a:pPr/>
              <a:t>28</a:t>
            </a:fld>
            <a:endParaRPr lang="de-CH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1E10E-5235-46C6-9BD7-3F24165D179C}" type="slidenum">
              <a:rPr lang="de-CH"/>
              <a:pPr/>
              <a:t>29</a:t>
            </a:fld>
            <a:endParaRPr lang="de-CH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69652-EF0D-4DD0-92C9-39FE814F88D4}" type="slidenum">
              <a:rPr lang="de-CH"/>
              <a:pPr/>
              <a:t>31</a:t>
            </a:fld>
            <a:endParaRPr lang="de-CH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Fiskalmultiplikatoren weitgehend wie in den meisten anderen Modellen ...</a:t>
            </a:r>
          </a:p>
          <a:p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smtClean="0">
                <a:latin typeface="Arial" pitchFamily="34" charset="0"/>
              </a:rPr>
              <a:t>Daniel; Als Beispiel für den Kündigungsschutz in der Schweiz würde ich – um keine blöden Rückmeldungen zu kriegen – immerhin den zeitlichen Kündigungsschutz erwähnen:</a:t>
            </a:r>
          </a:p>
          <a:p>
            <a:r>
              <a:rPr lang="de-CH" smtClean="0">
                <a:latin typeface="Arial" pitchFamily="34" charset="0"/>
              </a:rPr>
              <a:t>Die Kündigung während einer Sperrfrist (Militärdienst, Schwangerschaft und 16 Wochen danach, bestimmte Krankheitsdauer) ist nichtig.</a:t>
            </a:r>
          </a:p>
          <a:p>
            <a:r>
              <a:rPr lang="de-CH" smtClean="0">
                <a:latin typeface="Arial" pitchFamily="34" charset="0"/>
              </a:rPr>
              <a:t>Ansonsten sind alle Kündigungen auch die missbräuchlichen gültig.</a:t>
            </a:r>
          </a:p>
          <a:p>
            <a:endParaRPr lang="de-CH" smtClean="0">
              <a:latin typeface="Arial" pitchFamily="34" charset="0"/>
            </a:endParaRPr>
          </a:p>
          <a:p>
            <a:r>
              <a:rPr lang="de-CH" smtClean="0">
                <a:latin typeface="Arial" pitchFamily="34" charset="0"/>
              </a:rPr>
              <a:t>Bei dem Schutz der Personalvertretung würde ich den keinen besonderen Schutz in der Schweiz mit der aktuellsten Rechtsprechung des Bundesgerichts zu Daniel Suter begründen:</a:t>
            </a:r>
          </a:p>
          <a:p>
            <a:r>
              <a:rPr lang="de-CH" smtClean="0">
                <a:latin typeface="Arial" pitchFamily="34" charset="0"/>
              </a:rPr>
              <a:t>Aus wirtschaftlichen Gründen darf einem Personalvertreter gleich wie anderer AN gekündigt werden.</a:t>
            </a:r>
          </a:p>
          <a:p>
            <a:endParaRPr lang="de-CH" smtClean="0">
              <a:latin typeface="Arial" pitchFamily="34" charset="0"/>
            </a:endParaRPr>
          </a:p>
          <a:p>
            <a:r>
              <a:rPr lang="de-CH" smtClean="0">
                <a:latin typeface="Arial" pitchFamily="34" charset="0"/>
              </a:rPr>
              <a:t> 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6432A6-CFB9-4C25-8160-BFC8BB1A96A2}" type="slidenum">
              <a:rPr lang="de-DE" smtClean="0"/>
              <a:pPr eaLnBrk="1" hangingPunct="1"/>
              <a:t>39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69652-EF0D-4DD0-92C9-39FE814F88D4}" type="slidenum">
              <a:rPr lang="de-CH"/>
              <a:pPr/>
              <a:t>47</a:t>
            </a:fld>
            <a:endParaRPr lang="de-CH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Fiskalmultiplikatoren weitgehend wie in den meisten anderen Modellen ...</a:t>
            </a:r>
          </a:p>
          <a:p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273D-9E45-4D40-9E6D-33B40BCEB15D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26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smtClean="0"/>
              <a:t>Daniel; Als Beispiel für den Kündigungsschutz in der Schweiz würde ich – um keine blöden Rückmeldungen zu kriegen – immerhin den zeitlichen Kündigungsschutz erwähnen:</a:t>
            </a:r>
          </a:p>
          <a:p>
            <a:r>
              <a:rPr lang="de-CH" smtClean="0"/>
              <a:t>Die Kündigung während einer Sperrfrist (Militärdienst, Schwangerschaft und 16 Wochen danach, bestimmte Krankheitsdauer) ist nichtig.</a:t>
            </a:r>
          </a:p>
          <a:p>
            <a:r>
              <a:rPr lang="de-CH" smtClean="0"/>
              <a:t>Ansonsten sind alle Kündigungen auch die missbräuchlichen gültig.</a:t>
            </a:r>
          </a:p>
          <a:p>
            <a:endParaRPr lang="de-CH" smtClean="0"/>
          </a:p>
          <a:p>
            <a:r>
              <a:rPr lang="de-CH" smtClean="0"/>
              <a:t>Bei dem Schutz der Personalvertretung würde ich den keinen besonderen Schutz in der Schweiz mit der aktuellsten Rechtsprechung des Bundesgerichts zu Daniel Suter begründen:</a:t>
            </a:r>
          </a:p>
          <a:p>
            <a:r>
              <a:rPr lang="de-CH" smtClean="0"/>
              <a:t>Aus wirtschaftlichen Gründen darf einem Personalvertreter gleich wie anderer AN gekündigt werden.</a:t>
            </a:r>
          </a:p>
          <a:p>
            <a:endParaRPr lang="de-CH" smtClean="0"/>
          </a:p>
          <a:p>
            <a:r>
              <a:rPr lang="de-CH" smtClean="0"/>
              <a:t> 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F86131-001D-4832-BC26-7620CFAE580F}" type="slidenum">
              <a:rPr lang="de-DE" smtClean="0"/>
              <a:pPr eaLnBrk="1" hangingPunct="1"/>
              <a:t>85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smtClean="0">
              <a:latin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704E96-D1FE-46B0-90CA-9D4E8E3CA558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sgb-logo-web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325438"/>
            <a:ext cx="2309813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7772400" cy="1470025"/>
          </a:xfrm>
        </p:spPr>
        <p:txBody>
          <a:bodyPr/>
          <a:lstStyle>
            <a:lvl1pPr>
              <a:lnSpc>
                <a:spcPts val="4500"/>
              </a:lnSpc>
              <a:defRPr sz="4400"/>
            </a:lvl1pPr>
          </a:lstStyle>
          <a:p>
            <a:r>
              <a:rPr lang="de-DE" noProof="0" smtClean="0"/>
              <a:t>Titelmasterformat durch Klicken bearbeiten</a:t>
            </a:r>
            <a:endParaRPr lang="de-CH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lnSpc>
                <a:spcPts val="3500"/>
              </a:lnSpc>
              <a:spcBef>
                <a:spcPct val="0"/>
              </a:spcBef>
              <a:buFont typeface="Wingdings" pitchFamily="2" charset="2"/>
              <a:buNone/>
              <a:defRPr/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8017118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_mit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386"/>
          </a:xfrm>
        </p:spPr>
        <p:txBody>
          <a:bodyPr/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CH" noProof="0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900000"/>
            <a:ext cx="82912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19963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386"/>
          </a:xfrm>
        </p:spPr>
        <p:txBody>
          <a:bodyPr/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/>
            </a:lvl2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CH" noProof="0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457200" y="900000"/>
            <a:ext cx="82912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9830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FF0000"/>
              </a:buClr>
              <a:defRPr lang="de-DE" sz="2800" noProof="0" smtClean="0">
                <a:latin typeface="Arial" pitchFamily="34" charset="0"/>
                <a:cs typeface="Arial" pitchFamily="34" charset="0"/>
              </a:defRPr>
            </a:lvl1pPr>
            <a:lvl2pPr>
              <a:defRPr lang="de-DE" sz="2400" noProof="0" smtClean="0">
                <a:latin typeface="Arial" pitchFamily="34" charset="0"/>
                <a:cs typeface="Arial" pitchFamily="34" charset="0"/>
              </a:defRPr>
            </a:lvl2pPr>
            <a:lvl3pPr>
              <a:defRPr lang="de-DE" noProof="0" smtClean="0"/>
            </a:lvl3pPr>
            <a:lvl4pPr>
              <a:defRPr lang="de-DE" noProof="0" smtClean="0"/>
            </a:lvl4pPr>
            <a:lvl5pPr>
              <a:defRPr lang="de-CH" noProof="0" dirty="0"/>
            </a:lvl5pPr>
          </a:lstStyle>
          <a:p>
            <a:pPr lvl="0">
              <a:buClr>
                <a:srgbClr val="FF0000"/>
              </a:buClr>
              <a:buChar char="§"/>
            </a:pPr>
            <a:r>
              <a:rPr lang="de-DE" noProof="0" dirty="0" smtClean="0"/>
              <a:t>Textmasterformat bearbeiten</a:t>
            </a:r>
          </a:p>
          <a:p>
            <a:pPr lvl="1">
              <a:buClr>
                <a:srgbClr val="FF0000"/>
              </a:buClr>
              <a:buChar char="§"/>
            </a:pPr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CH" noProof="0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 bwMode="auto">
          <a:xfrm>
            <a:off x="374848" y="274638"/>
            <a:ext cx="8229600" cy="634082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NimbusSanNov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utura Hv BT" pitchFamily="34" charset="0"/>
              </a:defRPr>
            </a:lvl9pPr>
          </a:lstStyle>
          <a:p>
            <a:pPr algn="l"/>
            <a:endParaRPr lang="de-CH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900000"/>
            <a:ext cx="82912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92386"/>
          </a:xfrm>
        </p:spPr>
        <p:txBody>
          <a:bodyPr/>
          <a:lstStyle>
            <a:lvl1pPr algn="l"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4291612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ED400-1448-4277-AC01-5DFD0BF5A9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33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2DEE-15C4-4876-B742-1A4A94BFB41A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13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buClr>
                <a:srgbClr val="FF0000"/>
              </a:buClr>
              <a:buChar char="§"/>
            </a:pPr>
            <a:r>
              <a:rPr lang="de-CH" dirty="0" smtClean="0"/>
              <a:t>Textmasterformate durch Klicken bearbeiten</a:t>
            </a:r>
          </a:p>
          <a:p>
            <a:pPr lvl="1">
              <a:buClr>
                <a:srgbClr val="FF0000"/>
              </a:buClr>
              <a:buChar char="§"/>
            </a:pPr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8725"/>
            <a:ext cx="2133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dirty="0" smtClean="0">
                <a:latin typeface="NimbusSanNov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CH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DDA642-AA2A-4380-BA96-1D6A4A310BC2}" type="datetime1">
              <a:rPr lang="de-CH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21.08.2013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7313" y="6364288"/>
            <a:ext cx="38877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dirty="0" smtClean="0">
                <a:latin typeface="NimbusSanNovSemBol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10B38-8C58-4D2D-8539-314398D723EB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pic>
        <p:nvPicPr>
          <p:cNvPr id="2" name="Grafik 6" descr="klein-sgb-logo-web.t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8688" y="6327775"/>
            <a:ext cx="14366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92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4" r:id="rId3"/>
    <p:sldLayoutId id="2147483662" r:id="rId4"/>
    <p:sldLayoutId id="2147483668" r:id="rId5"/>
    <p:sldLayoutId id="2147483669" r:id="rId6"/>
  </p:sldLayoutIdLst>
  <p:transition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NimbusSanNov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Hv BT" pitchFamily="34" charset="0"/>
        </a:defRPr>
      </a:lvl9pPr>
    </p:titleStyle>
    <p:bodyStyle>
      <a:lvl1pPr marL="349250" indent="-349250" algn="l" defTabSz="715963" rtl="0" eaLnBrk="1" fontAlgn="base" hangingPunct="1">
        <a:spcBef>
          <a:spcPct val="20000"/>
        </a:spcBef>
        <a:spcAft>
          <a:spcPct val="0"/>
        </a:spcAft>
        <a:buSzPct val="65000"/>
        <a:buFont typeface="Wingdings" pitchFamily="2" charset="2"/>
        <a:buChar char="n"/>
        <a:defRPr lang="de-CH" sz="2800" noProof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6750" indent="-315913" algn="l" defTabSz="715963" rtl="0" eaLnBrk="1" fontAlgn="base" hangingPunct="1">
        <a:spcBef>
          <a:spcPct val="20000"/>
        </a:spcBef>
        <a:spcAft>
          <a:spcPct val="0"/>
        </a:spcAft>
        <a:buSzPct val="55000"/>
        <a:buFont typeface="Wingdings" pitchFamily="2" charset="2"/>
        <a:buChar char="n"/>
        <a:defRPr lang="de-CH" sz="2400" noProof="0" smtClean="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33450" indent="-265113" algn="l" defTabSz="715963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45000"/>
        <a:buFont typeface="Wingdings" pitchFamily="2" charset="2"/>
        <a:buChar char="n"/>
        <a:defRPr lang="de-CH" sz="2400" noProof="0" smtClean="0">
          <a:solidFill>
            <a:schemeClr val="tx1"/>
          </a:solidFill>
          <a:latin typeface="NimbusSanNovSemBol" pitchFamily="18" charset="0"/>
        </a:defRPr>
      </a:lvl3pPr>
      <a:lvl4pPr marL="1200150" indent="-265113" algn="l" defTabSz="715963" rtl="0" eaLnBrk="1" fontAlgn="base" hangingPunct="1">
        <a:spcBef>
          <a:spcPct val="20000"/>
        </a:spcBef>
        <a:spcAft>
          <a:spcPct val="0"/>
        </a:spcAft>
        <a:buSzPct val="45000"/>
        <a:buFont typeface="Wingdings" pitchFamily="2" charset="2"/>
        <a:buChar char="o"/>
        <a:defRPr lang="de-CH" sz="2000" noProof="0" smtClean="0">
          <a:solidFill>
            <a:schemeClr val="tx1"/>
          </a:solidFill>
          <a:latin typeface="NimbusSanNov" pitchFamily="18" charset="0"/>
        </a:defRPr>
      </a:lvl4pPr>
      <a:lvl5pPr marL="14287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lang="de-CH" sz="2000" noProof="0" smtClean="0">
          <a:solidFill>
            <a:schemeClr val="tx1"/>
          </a:solidFill>
          <a:latin typeface="NimbusSanNov" pitchFamily="18" charset="0"/>
        </a:defRPr>
      </a:lvl5pPr>
      <a:lvl6pPr marL="18859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6pPr>
      <a:lvl7pPr marL="23431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7pPr>
      <a:lvl8pPr marL="28003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8pPr>
      <a:lvl9pPr marL="3257550" indent="-227013" algn="l" defTabSz="715963" rtl="0" eaLnBrk="1" fontAlgn="base" hangingPunct="1">
        <a:spcBef>
          <a:spcPct val="20000"/>
        </a:spcBef>
        <a:spcAft>
          <a:spcPct val="0"/>
        </a:spcAft>
        <a:buSzPct val="35000"/>
        <a:buFont typeface="Wingdings" pitchFamily="2" charset="2"/>
        <a:buChar char="o"/>
        <a:defRPr sz="2000">
          <a:solidFill>
            <a:schemeClr val="tx1"/>
          </a:solidFill>
          <a:latin typeface="Futura Bk B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5.wmf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800" dirty="0" smtClean="0"/>
              <a:t>Wie macht man Wirtschaftsprognosen?</a:t>
            </a:r>
            <a:endParaRPr lang="de-CH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8208"/>
            <a:ext cx="6400800" cy="1487016"/>
          </a:xfrm>
        </p:spPr>
        <p:txBody>
          <a:bodyPr/>
          <a:lstStyle/>
          <a:p>
            <a:pPr lvl="0"/>
            <a:r>
              <a:rPr lang="de-CH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Daniel Lampart, SGB</a:t>
            </a:r>
          </a:p>
          <a:p>
            <a:pPr lvl="0"/>
            <a:r>
              <a:rPr lang="de-CH" sz="2400" dirty="0" smtClean="0">
                <a:solidFill>
                  <a:srgbClr val="000000"/>
                </a:solidFill>
              </a:rPr>
              <a:t>28. August </a:t>
            </a:r>
            <a:r>
              <a:rPr lang="de-CH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de-DE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90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Zusammenhang BIP/Beschäftigung 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958011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Kapitaleigentümer (Unternehmen) treffen Investitionsentscheidungen</a:t>
            </a:r>
          </a:p>
          <a:p>
            <a:r>
              <a:rPr lang="de-CH" dirty="0" smtClean="0"/>
              <a:t>Sie investieren in Anlagen/Forschung usw., stellen Arbeitskräfte ein, entscheiden über Aus- und Weiterbildung u.a.</a:t>
            </a:r>
          </a:p>
          <a:p>
            <a:r>
              <a:rPr lang="de-CH" dirty="0" smtClean="0"/>
              <a:t>Investitionen sind abhängig von den Gewinnerwartungen (Marge, Absatz) </a:t>
            </a:r>
          </a:p>
          <a:p>
            <a:r>
              <a:rPr lang="de-CH" dirty="0" smtClean="0"/>
              <a:t>Erwartungen stützen sich stark auf Vergangenheits- und Gegenwartserfahrungen </a:t>
            </a:r>
          </a:p>
          <a:p>
            <a:pPr lvl="1"/>
            <a:r>
              <a:rPr lang="de-CH" dirty="0" smtClean="0"/>
              <a:t>Mehr Investitionen und Neueinstellungen, wenn Kapazitäten stark ausgelastet sind (Erweiterungsinvestitionen)</a:t>
            </a:r>
          </a:p>
          <a:p>
            <a:pPr lvl="1"/>
            <a:r>
              <a:rPr lang="de-CH" dirty="0" smtClean="0"/>
              <a:t>Teilweise Erneuerungsbedarf (Erneuerungsinvestitionen)</a:t>
            </a:r>
          </a:p>
          <a:p>
            <a:pPr lvl="1"/>
            <a:r>
              <a:rPr lang="de-CH" dirty="0" smtClean="0"/>
              <a:t>Rationalisierungsinvestitionen</a:t>
            </a:r>
          </a:p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98072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Modell einer «kapitalistischen» </a:t>
            </a:r>
            <a:r>
              <a:rPr lang="de-CH" sz="2400" b="1" dirty="0" smtClean="0"/>
              <a:t>Wirtschaft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223461066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Zusammenhang BIP/Beschäftigung II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958011"/>
          </a:xfrm>
        </p:spPr>
        <p:txBody>
          <a:bodyPr>
            <a:normAutofit/>
          </a:bodyPr>
          <a:lstStyle/>
          <a:p>
            <a:r>
              <a:rPr lang="de-CH" dirty="0" smtClean="0"/>
              <a:t>Arbeitgeber stellen mehr Personal ein, wenn der Absatz wächst</a:t>
            </a:r>
          </a:p>
          <a:p>
            <a:r>
              <a:rPr lang="de-CH" dirty="0" smtClean="0"/>
              <a:t>Sie versuchen aber durch Investitionen in Anlagen und andere Rationalisierungen die Personalkosten tief zu halten (Erhöhung der Arbeitsproduktivität)</a:t>
            </a:r>
          </a:p>
          <a:p>
            <a:r>
              <a:rPr lang="de-CH" dirty="0" smtClean="0"/>
              <a:t>Der Absatz (BIP) wächst deshalb stärker als die Beschäftigung – die Arbeitsproduktivität steigt</a:t>
            </a:r>
          </a:p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98072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Modell einer «kapitalistischen» </a:t>
            </a:r>
            <a:r>
              <a:rPr lang="de-CH" sz="2400" b="1" dirty="0" smtClean="0"/>
              <a:t>Wirtschaft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331466305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BIP- und Beschäftigungswachstum 1991 bis 2012</a:t>
            </a:r>
            <a:endParaRPr lang="de-CH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5904656" cy="544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4860032" y="3848581"/>
            <a:ext cx="0" cy="18846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2123728" y="3789041"/>
            <a:ext cx="267053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53248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Arbeitslosigkeit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Arbeitslosigkeit abhängig</a:t>
            </a:r>
          </a:p>
          <a:p>
            <a:pPr lvl="1"/>
            <a:r>
              <a:rPr lang="de-CH" dirty="0" smtClean="0"/>
              <a:t>Von der Zahl der Beschäftigten</a:t>
            </a:r>
          </a:p>
          <a:p>
            <a:pPr lvl="1"/>
            <a:r>
              <a:rPr lang="de-CH" dirty="0" smtClean="0"/>
              <a:t>Von der Zahl der Erwerbspersonen</a:t>
            </a:r>
          </a:p>
          <a:p>
            <a:r>
              <a:rPr lang="de-CH" dirty="0" smtClean="0"/>
              <a:t>Arbeitslosigkeit steigt, wenn die Zahl der Erwerbspersonen stärker zunimmt als die Beschäftigung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445717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6446"/>
            <a:ext cx="5544616" cy="552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58272"/>
            <a:ext cx="8229600" cy="792386"/>
          </a:xfrm>
        </p:spPr>
        <p:txBody>
          <a:bodyPr/>
          <a:lstStyle/>
          <a:p>
            <a:r>
              <a:rPr lang="de-CH" sz="2800" dirty="0" smtClean="0"/>
              <a:t>BIP-Wachstum und Veränderung der Erwerbslosigkeit (1996-2010)</a:t>
            </a:r>
            <a:endParaRPr lang="de-CH" sz="2800" dirty="0"/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3923928" y="3645024"/>
            <a:ext cx="0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1187624" y="3645024"/>
            <a:ext cx="27363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771801" y="5435932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Ca. </a:t>
            </a:r>
            <a:r>
              <a:rPr lang="de-CH" b="1" dirty="0">
                <a:solidFill>
                  <a:srgbClr val="FF0000"/>
                </a:solidFill>
              </a:rPr>
              <a:t>2</a:t>
            </a:r>
            <a:r>
              <a:rPr lang="de-CH" b="1" dirty="0" smtClean="0">
                <a:solidFill>
                  <a:srgbClr val="FF0000"/>
                </a:solidFill>
              </a:rPr>
              <a:t>%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40152" y="184482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Erwerbslosigkeit konstant,</a:t>
            </a:r>
          </a:p>
          <a:p>
            <a:r>
              <a:rPr lang="de-CH" dirty="0" smtClean="0"/>
              <a:t>wenn</a:t>
            </a:r>
          </a:p>
          <a:p>
            <a:endParaRPr lang="de-CH" dirty="0"/>
          </a:p>
          <a:p>
            <a:r>
              <a:rPr lang="de-CH" dirty="0" smtClean="0"/>
              <a:t>BIP-Wachstum = </a:t>
            </a:r>
          </a:p>
          <a:p>
            <a:endParaRPr lang="de-CH" dirty="0"/>
          </a:p>
          <a:p>
            <a:r>
              <a:rPr lang="de-CH" dirty="0" smtClean="0"/>
              <a:t>Wachstum der Arbeitsproduktivität +</a:t>
            </a:r>
          </a:p>
          <a:p>
            <a:endParaRPr lang="de-CH" dirty="0" smtClean="0"/>
          </a:p>
          <a:p>
            <a:r>
              <a:rPr lang="de-CH" dirty="0" smtClean="0"/>
              <a:t>Wachstum der Erwerbsbevölkerung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6548508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Teuerung/Preise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Teuerung = Erhöhung der Preise</a:t>
            </a:r>
          </a:p>
          <a:p>
            <a:r>
              <a:rPr lang="de-CH" dirty="0" smtClean="0"/>
              <a:t>Verschiedene Arten von Preisen</a:t>
            </a:r>
          </a:p>
          <a:p>
            <a:pPr lvl="1"/>
            <a:r>
              <a:rPr lang="de-CH" dirty="0" smtClean="0"/>
              <a:t>Preise privater Unternehmen im Inland</a:t>
            </a:r>
          </a:p>
          <a:p>
            <a:pPr lvl="1"/>
            <a:r>
              <a:rPr lang="de-CH" dirty="0" smtClean="0"/>
              <a:t>Preise importierter Produkte</a:t>
            </a:r>
          </a:p>
          <a:p>
            <a:pPr lvl="1"/>
            <a:r>
              <a:rPr lang="de-CH" dirty="0" smtClean="0"/>
              <a:t>Administrierte Preise (Gebühren, Mieten u.a.)</a:t>
            </a:r>
          </a:p>
        </p:txBody>
      </p:sp>
    </p:spTree>
    <p:extLst>
      <p:ext uri="{BB962C8B-B14F-4D97-AF65-F5344CB8AC3E}">
        <p14:creationId xmlns:p14="http://schemas.microsoft.com/office/powerpoint/2010/main" val="3728900080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Preise privater Unternehmen im Inland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Preiserhöhungen sind nur möglich, wenn diese die Kunden auch bezahlen</a:t>
            </a:r>
          </a:p>
          <a:p>
            <a:r>
              <a:rPr lang="de-CH" dirty="0" smtClean="0"/>
              <a:t>Firmen erhöhen Preise, wenn</a:t>
            </a:r>
          </a:p>
          <a:p>
            <a:pPr lvl="1"/>
            <a:r>
              <a:rPr lang="de-CH" dirty="0" smtClean="0"/>
              <a:t>die Absatzsituation gut ist (längere Lieferfristen, </a:t>
            </a:r>
            <a:r>
              <a:rPr lang="de-CH" dirty="0" smtClean="0"/>
              <a:t>Angebots-</a:t>
            </a:r>
            <a:r>
              <a:rPr lang="de-CH" dirty="0" err="1" smtClean="0"/>
              <a:t>Knappheiten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die Branche generell mit höheren Kosten konfrontiert ist oder die Preise allgemein steigen</a:t>
            </a:r>
          </a:p>
          <a:p>
            <a:r>
              <a:rPr lang="de-CH" dirty="0" smtClean="0"/>
              <a:t>Kein Unternehmen erhöht die Preise, nur weil z.B. die Geldmenge steigt usw.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253992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Preise privater Unternehmen im Inland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1" y="1902991"/>
            <a:ext cx="642937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67230" y="980728"/>
            <a:ext cx="68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Zusammenhang Konjunktur und Preise</a:t>
            </a:r>
          </a:p>
          <a:p>
            <a:r>
              <a:rPr lang="de-CH" dirty="0" smtClean="0"/>
              <a:t>Hohe Erwerbslosigkeit -&gt; tiefere Teuerung</a:t>
            </a:r>
          </a:p>
          <a:p>
            <a:r>
              <a:rPr lang="de-CH" dirty="0" smtClean="0"/>
              <a:t>Tiefe Erwerbslosigkeit -&gt; höhere Teuerung</a:t>
            </a:r>
          </a:p>
        </p:txBody>
      </p:sp>
    </p:spTree>
    <p:extLst>
      <p:ext uri="{BB962C8B-B14F-4D97-AF65-F5344CB8AC3E}">
        <p14:creationId xmlns:p14="http://schemas.microsoft.com/office/powerpoint/2010/main" val="420007498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Preise importierter Produkte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Diese Produkte werden im Ausland zu Fremdwährungen eingekauft, aber in der Schweiz zu Franken verkauft</a:t>
            </a:r>
          </a:p>
          <a:p>
            <a:r>
              <a:rPr lang="de-CH" dirty="0" smtClean="0"/>
              <a:t>Wechselkurs und ausländisches Preisniveau sind ausschlaggebende Faktoren</a:t>
            </a:r>
          </a:p>
          <a:p>
            <a:r>
              <a:rPr lang="de-CH" dirty="0" smtClean="0"/>
              <a:t>Überwälzung von Wechselkursänderungen aber verzögert </a:t>
            </a:r>
          </a:p>
        </p:txBody>
      </p:sp>
    </p:spTree>
    <p:extLst>
      <p:ext uri="{BB962C8B-B14F-4D97-AF65-F5344CB8AC3E}">
        <p14:creationId xmlns:p14="http://schemas.microsoft.com/office/powerpoint/2010/main" val="1878616946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Administrierte Preise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de-CH" sz="2400" dirty="0" smtClean="0"/>
              <a:t>Preise sind «politisch» bestimmt</a:t>
            </a:r>
          </a:p>
          <a:p>
            <a:r>
              <a:rPr lang="de-CH" sz="2400" dirty="0" smtClean="0"/>
              <a:t>Bsp. Überwälzung der Hypothekarzinsen bei den Mieten </a:t>
            </a:r>
          </a:p>
          <a:p>
            <a:pPr lvl="1"/>
            <a:r>
              <a:rPr lang="de-CH" sz="2000" dirty="0" smtClean="0"/>
              <a:t>Mieten steigen, wenn Zinsen steigen</a:t>
            </a:r>
          </a:p>
          <a:p>
            <a:r>
              <a:rPr lang="de-CH" sz="2400" dirty="0" smtClean="0"/>
              <a:t>Bsp. Medikamentenpreise</a:t>
            </a:r>
          </a:p>
          <a:p>
            <a:pPr lvl="1"/>
            <a:r>
              <a:rPr lang="de-CH" sz="2000" dirty="0" smtClean="0"/>
              <a:t>Preise steigen, wenn internationaler Preisvergleich des Bundes Preiserhöhungen zulässt</a:t>
            </a:r>
            <a:endParaRPr lang="de-CH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5"/>
            <a:ext cx="3806675" cy="29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355761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Übersicht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Art der Prognosen</a:t>
            </a:r>
          </a:p>
          <a:p>
            <a:r>
              <a:rPr lang="de-CH" dirty="0" smtClean="0"/>
              <a:t>Ökonomische Zusammenhänge</a:t>
            </a:r>
          </a:p>
          <a:p>
            <a:pPr lvl="1"/>
            <a:r>
              <a:rPr lang="de-CH" dirty="0" smtClean="0"/>
              <a:t>Was ist Wirtschaftswachstum, BIP?</a:t>
            </a:r>
          </a:p>
          <a:p>
            <a:pPr lvl="1"/>
            <a:r>
              <a:rPr lang="de-CH" dirty="0" smtClean="0"/>
              <a:t>Warum wächst die Schweizer Wirtschaft?</a:t>
            </a:r>
          </a:p>
          <a:p>
            <a:pPr lvl="1"/>
            <a:r>
              <a:rPr lang="de-CH" dirty="0" smtClean="0"/>
              <a:t>Wirtschaftswachstum, Beschäftigung, Arbeitslosigkeit</a:t>
            </a:r>
          </a:p>
          <a:p>
            <a:pPr lvl="1"/>
            <a:r>
              <a:rPr lang="de-CH" dirty="0" smtClean="0"/>
              <a:t>Teuerung, Löhne</a:t>
            </a:r>
          </a:p>
          <a:p>
            <a:pPr lvl="1"/>
            <a:r>
              <a:rPr lang="de-CH" dirty="0" smtClean="0"/>
              <a:t>Bedeutung der Geld- und Finanzpolitik</a:t>
            </a:r>
          </a:p>
          <a:p>
            <a:pPr lvl="1"/>
            <a:r>
              <a:rPr lang="de-CH" dirty="0" smtClean="0"/>
              <a:t>Löhne und Wirtschaftswachstum</a:t>
            </a:r>
          </a:p>
          <a:p>
            <a:pPr lvl="1"/>
            <a:r>
              <a:rPr lang="de-CH" dirty="0" smtClean="0"/>
              <a:t>Arbeitsmarktinstitutionen und Arbeitslosigkeit</a:t>
            </a:r>
          </a:p>
          <a:p>
            <a:r>
              <a:rPr lang="de-CH" dirty="0" smtClean="0"/>
              <a:t>Prognosemethoden</a:t>
            </a:r>
          </a:p>
          <a:p>
            <a:pPr lvl="1"/>
            <a:r>
              <a:rPr lang="de-CH" dirty="0" smtClean="0"/>
              <a:t>Indikatoren</a:t>
            </a:r>
          </a:p>
          <a:p>
            <a:pPr lvl="1"/>
            <a:r>
              <a:rPr lang="de-CH" dirty="0" smtClean="0"/>
              <a:t>Makroökonomische Modelle </a:t>
            </a:r>
            <a:endParaRPr lang="de-CH" dirty="0" smtClean="0"/>
          </a:p>
          <a:p>
            <a:pPr lvl="1"/>
            <a:r>
              <a:rPr lang="de-CH" dirty="0" smtClean="0"/>
              <a:t>Wirtschaftspolitische Simulationen</a:t>
            </a:r>
          </a:p>
          <a:p>
            <a:pPr lvl="1"/>
            <a:r>
              <a:rPr lang="de-CH" dirty="0" smtClean="0"/>
              <a:t>Langfristszenarien</a:t>
            </a:r>
            <a:endParaRPr lang="de-CH" dirty="0" smtClean="0"/>
          </a:p>
          <a:p>
            <a:pPr lvl="1"/>
            <a:r>
              <a:rPr lang="de-CH" dirty="0" smtClean="0"/>
              <a:t>Prognose BIP, Teuerung, Beschäftigung, Arbeitslosigkeit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478899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Preise und Löhne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Lohn=Preis der Arbeit=Teil der Produktionskosten</a:t>
            </a:r>
          </a:p>
          <a:p>
            <a:r>
              <a:rPr lang="de-CH" dirty="0" smtClean="0"/>
              <a:t>Arbeitsproduktivität steigt</a:t>
            </a:r>
          </a:p>
          <a:p>
            <a:pPr lvl="1"/>
            <a:r>
              <a:rPr lang="de-CH" dirty="0" smtClean="0"/>
              <a:t>Lohnerhöhungen im Ausmass der höheren Arbeitsproduktivität ohne Teuerung möglich (Reallohnerhöhungen)</a:t>
            </a:r>
          </a:p>
          <a:p>
            <a:r>
              <a:rPr lang="de-CH" dirty="0" smtClean="0"/>
              <a:t>Löhne werden tendenziell auch an die Teuerung angepasst (Teuerungsausgleich)</a:t>
            </a:r>
          </a:p>
          <a:p>
            <a:r>
              <a:rPr lang="de-CH" dirty="0" smtClean="0"/>
              <a:t>Ist der Arbeitskräftemangel hoch, sind stärkere Reallohn-Erhöhungen möglich</a:t>
            </a:r>
          </a:p>
          <a:p>
            <a:r>
              <a:rPr lang="de-CH" dirty="0" smtClean="0"/>
              <a:t>Bei sehr starken Lohn- und Preiserhöhungen sowie guter Konjunktur selbstverstärkender Effekt möglich (Lohn-Preis-Spirale)</a:t>
            </a:r>
          </a:p>
        </p:txBody>
      </p:sp>
    </p:spTree>
    <p:extLst>
      <p:ext uri="{BB962C8B-B14F-4D97-AF65-F5344CB8AC3E}">
        <p14:creationId xmlns:p14="http://schemas.microsoft.com/office/powerpoint/2010/main" val="52276400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Bedeutung der Geldpolitik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Nationalbank steuert Teuerung und Konjunktur über Kurzfristzinsen</a:t>
            </a:r>
          </a:p>
          <a:p>
            <a:r>
              <a:rPr lang="de-CH" dirty="0" smtClean="0"/>
              <a:t>Höhere Zinsen führen ...</a:t>
            </a:r>
          </a:p>
          <a:p>
            <a:pPr lvl="1"/>
            <a:r>
              <a:rPr lang="de-CH" dirty="0"/>
              <a:t>ü</a:t>
            </a:r>
            <a:r>
              <a:rPr lang="de-CH" dirty="0" smtClean="0"/>
              <a:t>ber eine Aufwertung des Frankens </a:t>
            </a:r>
            <a:br>
              <a:rPr lang="de-CH" dirty="0" smtClean="0"/>
            </a:br>
            <a:r>
              <a:rPr lang="de-CH" dirty="0" smtClean="0"/>
              <a:t>-&gt; Schwächung der Exporte, tiefere Importpreise </a:t>
            </a:r>
          </a:p>
          <a:p>
            <a:pPr lvl="1"/>
            <a:r>
              <a:rPr lang="de-CH" dirty="0"/>
              <a:t>ü</a:t>
            </a:r>
            <a:r>
              <a:rPr lang="de-CH" dirty="0" smtClean="0"/>
              <a:t>ber eine Verteuerung der Kredite</a:t>
            </a:r>
            <a:br>
              <a:rPr lang="de-CH" dirty="0" smtClean="0"/>
            </a:br>
            <a:r>
              <a:rPr lang="de-CH" dirty="0" smtClean="0"/>
              <a:t>-&gt; schwächere Bau- und Investitionstätigkeit, schwächerer Konsum</a:t>
            </a:r>
          </a:p>
          <a:p>
            <a:pPr marL="0" indent="0">
              <a:buNone/>
            </a:pPr>
            <a:r>
              <a:rPr lang="de-CH" dirty="0" smtClean="0"/>
              <a:t>    ... zu einer tieferen Teuerung </a:t>
            </a:r>
          </a:p>
        </p:txBody>
      </p:sp>
    </p:spTree>
    <p:extLst>
      <p:ext uri="{BB962C8B-B14F-4D97-AF65-F5344CB8AC3E}">
        <p14:creationId xmlns:p14="http://schemas.microsoft.com/office/powerpoint/2010/main" val="3624632616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>
                <a:latin typeface="Arial" charset="0"/>
              </a:rPr>
              <a:t>Wirkung einer Erhöhung der Kurzfristzinsen um 1 Prozentpunkt im Detail</a:t>
            </a:r>
            <a:br>
              <a:rPr lang="de-CH" sz="1600" b="1">
                <a:latin typeface="Arial" charset="0"/>
              </a:rPr>
            </a:br>
            <a:r>
              <a:rPr lang="de-CH" sz="1200">
                <a:latin typeface="Arial" charset="0"/>
              </a:rPr>
              <a:t>(Abweichungen im Verhältnis zum Basisszenario)</a:t>
            </a:r>
            <a:endParaRPr lang="de-CH" sz="1600" b="1">
              <a:latin typeface="Arial" charset="0"/>
            </a:endParaRPr>
          </a:p>
        </p:txBody>
      </p:sp>
      <p:pic>
        <p:nvPicPr>
          <p:cNvPr id="32359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6361"/>
            <a:ext cx="29813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9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04518"/>
            <a:ext cx="298132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9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1008"/>
            <a:ext cx="29813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9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916361"/>
            <a:ext cx="29813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9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2445"/>
            <a:ext cx="29813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59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908720"/>
            <a:ext cx="29813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283968" y="6052120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 smtClean="0">
                <a:latin typeface="Arial" pitchFamily="34" charset="0"/>
                <a:cs typeface="Arial" pitchFamily="34" charset="0"/>
              </a:rPr>
              <a:t>Franken-Wechselkurs</a:t>
            </a:r>
            <a:endParaRPr lang="de-CH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Bautätigkeit, Zinsen und Einkommen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Senkung Hypothekarzinssatz um 100 Basispunkte: Anstieg der Bauinvestitionen um 2-3 Prozent nach ca. 1 Jahr</a:t>
            </a:r>
          </a:p>
          <a:p>
            <a:r>
              <a:rPr lang="de-CH" dirty="0" smtClean="0"/>
              <a:t>Anstieg der Reallöhne um 1 Prozent:</a:t>
            </a:r>
            <a:br>
              <a:rPr lang="de-CH" dirty="0" smtClean="0"/>
            </a:br>
            <a:r>
              <a:rPr lang="de-CH" dirty="0" smtClean="0"/>
              <a:t>Anstieg der Bauinvestitionen um 1.5 Prozent nach ca. 1 Jahr</a:t>
            </a:r>
          </a:p>
          <a:p>
            <a:endParaRPr lang="de-CH" dirty="0"/>
          </a:p>
          <a:p>
            <a:r>
              <a:rPr lang="de-CH" dirty="0" smtClean="0"/>
              <a:t>Zins 5-jährige Festhypothek geg. Vorjahr: -50 BP</a:t>
            </a:r>
          </a:p>
          <a:p>
            <a:r>
              <a:rPr lang="de-CH" dirty="0" smtClean="0"/>
              <a:t>Reallohnwachstum 2012:			 ca.+1.8%</a:t>
            </a:r>
            <a:br>
              <a:rPr lang="de-CH" dirty="0" smtClean="0"/>
            </a:b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141921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Bedeutung der Geldpolitik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Nationalbank steuert Teuerung und Konjunktur über Kurzfristzinsen</a:t>
            </a:r>
          </a:p>
          <a:p>
            <a:r>
              <a:rPr lang="de-CH" dirty="0" smtClean="0"/>
              <a:t>Höhere Zinsen führen ...</a:t>
            </a:r>
          </a:p>
          <a:p>
            <a:pPr lvl="1"/>
            <a:r>
              <a:rPr lang="de-CH" dirty="0"/>
              <a:t>ü</a:t>
            </a:r>
            <a:r>
              <a:rPr lang="de-CH" dirty="0" smtClean="0"/>
              <a:t>ber eine Aufwertung des Frankens </a:t>
            </a:r>
            <a:br>
              <a:rPr lang="de-CH" dirty="0" smtClean="0"/>
            </a:br>
            <a:r>
              <a:rPr lang="de-CH" dirty="0" smtClean="0"/>
              <a:t>-&gt; Schwächung der Exporte, tiefere Importpreise </a:t>
            </a:r>
          </a:p>
          <a:p>
            <a:pPr lvl="1"/>
            <a:r>
              <a:rPr lang="de-CH" dirty="0"/>
              <a:t>ü</a:t>
            </a:r>
            <a:r>
              <a:rPr lang="de-CH" dirty="0" smtClean="0"/>
              <a:t>ber eine Verteuerung der Kredite</a:t>
            </a:r>
            <a:br>
              <a:rPr lang="de-CH" dirty="0" smtClean="0"/>
            </a:br>
            <a:r>
              <a:rPr lang="de-CH" dirty="0" smtClean="0"/>
              <a:t>-&gt; schwächere Bau- und Investitionstätigkeit, schwächerer Konsum</a:t>
            </a:r>
          </a:p>
          <a:p>
            <a:pPr marL="0" indent="0">
              <a:buNone/>
            </a:pPr>
            <a:r>
              <a:rPr lang="de-CH" dirty="0" smtClean="0"/>
              <a:t>    ... zu einer tieferen Teuerung </a:t>
            </a:r>
          </a:p>
          <a:p>
            <a:r>
              <a:rPr lang="de-CH" dirty="0" smtClean="0"/>
              <a:t>Steuerung des Franken-Euro-Kurses zusätzlich über Kommunikation, Zinssignale oder explizite Wechselkursuntergrenze (1.20 Fr./Euro)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098763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sz="2400" dirty="0" smtClean="0"/>
              <a:t>SNB hat Devisenmarkt mit «sichtbarer» oder «unsichtbarer Hand» gesteuert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4" y="980728"/>
            <a:ext cx="80676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464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Bedeutung der Finanzpolitik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Bund, Kantone und Gemeinden tätigen umfangreiche Ausgaben und beeinflussen damit die inländische Produktion/Nachfrage</a:t>
            </a:r>
          </a:p>
          <a:p>
            <a:r>
              <a:rPr lang="de-CH" dirty="0" smtClean="0"/>
              <a:t>Über die Einnahmen schöpfen sie Kaufkraft ab</a:t>
            </a:r>
          </a:p>
          <a:p>
            <a:pPr lvl="1"/>
            <a:r>
              <a:rPr lang="de-CH" dirty="0" smtClean="0"/>
              <a:t>Direkte Steuern (Einkommens-/Gewinnsteuern u.a.)</a:t>
            </a:r>
          </a:p>
          <a:p>
            <a:pPr lvl="1"/>
            <a:r>
              <a:rPr lang="de-CH" dirty="0" smtClean="0"/>
              <a:t>Indirekte Steuern (MWST </a:t>
            </a:r>
            <a:r>
              <a:rPr lang="de-CH" dirty="0" err="1" smtClean="0"/>
              <a:t>u.a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Gebühren u.a.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8995761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Bedeutung der Finanzpolitik</a:t>
            </a:r>
            <a:endParaRPr lang="de-CH" dirty="0"/>
          </a:p>
        </p:txBody>
      </p:sp>
      <p:graphicFrame>
        <p:nvGraphicFramePr>
          <p:cNvPr id="5" name="Objek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51870"/>
              </p:ext>
            </p:extLst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Inhaltsplatzhalt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323528" y="1052736"/>
            <a:ext cx="8101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Arial" pitchFamily="34" charset="0"/>
                <a:cs typeface="Arial" pitchFamily="34" charset="0"/>
              </a:rPr>
              <a:t>Bedeutende Ausgaben von Bund, Kantonen und Gemeinden (in Mio. Fr.)</a:t>
            </a:r>
            <a:br>
              <a:rPr lang="de-CH" b="1" dirty="0" smtClean="0">
                <a:latin typeface="Arial" pitchFamily="34" charset="0"/>
                <a:cs typeface="Arial" pitchFamily="34" charset="0"/>
              </a:rPr>
            </a:br>
            <a:r>
              <a:rPr lang="de-CH" b="1" dirty="0" smtClean="0">
                <a:latin typeface="Arial" pitchFamily="34" charset="0"/>
                <a:cs typeface="Arial" pitchFamily="34" charset="0"/>
              </a:rPr>
              <a:t>ca. 30% des BIP</a:t>
            </a:r>
            <a:endParaRPr lang="de-CH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1232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1026"/>
          <p:cNvSpPr txBox="1">
            <a:spLocks noChangeArrowheads="1"/>
          </p:cNvSpPr>
          <p:nvPr/>
        </p:nvSpPr>
        <p:spPr bwMode="auto">
          <a:xfrm>
            <a:off x="533400" y="3810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>
                <a:latin typeface="Arial" charset="0"/>
              </a:rPr>
              <a:t>Multiplikatorwirkungen finanzpolitischer Massnahmen</a:t>
            </a:r>
            <a:r>
              <a:rPr lang="de-CH" sz="1600">
                <a:latin typeface="Arial" charset="0"/>
              </a:rPr>
              <a:t/>
            </a:r>
            <a:br>
              <a:rPr lang="de-CH" sz="1600">
                <a:latin typeface="Arial" charset="0"/>
              </a:rPr>
            </a:br>
            <a:r>
              <a:rPr lang="de-CH" sz="1200">
                <a:latin typeface="Arial" charset="0"/>
              </a:rPr>
              <a:t>(Abweichungen vom Basisszenario im Verhältnis zum BIP)</a:t>
            </a:r>
          </a:p>
        </p:txBody>
      </p:sp>
      <p:sp>
        <p:nvSpPr>
          <p:cNvPr id="250883" name="Text Box 1027"/>
          <p:cNvSpPr txBox="1">
            <a:spLocks noChangeArrowheads="1"/>
          </p:cNvSpPr>
          <p:nvPr/>
        </p:nvSpPr>
        <p:spPr bwMode="auto">
          <a:xfrm>
            <a:off x="685800" y="1066800"/>
            <a:ext cx="3352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>
                <a:latin typeface="Arial" charset="0"/>
              </a:rPr>
              <a:t>Erhöhung öff. Bauinvestitionen um 1 BIP-%</a:t>
            </a:r>
          </a:p>
        </p:txBody>
      </p:sp>
      <p:sp>
        <p:nvSpPr>
          <p:cNvPr id="250884" name="Text Box 1028"/>
          <p:cNvSpPr txBox="1">
            <a:spLocks noChangeArrowheads="1"/>
          </p:cNvSpPr>
          <p:nvPr/>
        </p:nvSpPr>
        <p:spPr bwMode="auto">
          <a:xfrm>
            <a:off x="4953000" y="1066800"/>
            <a:ext cx="3505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>
                <a:latin typeface="Arial" charset="0"/>
              </a:rPr>
              <a:t>Senkung der Mineralölsteuer um 10 %</a:t>
            </a:r>
          </a:p>
        </p:txBody>
      </p:sp>
      <p:sp>
        <p:nvSpPr>
          <p:cNvPr id="250885" name="Text Box 1029"/>
          <p:cNvSpPr txBox="1">
            <a:spLocks noChangeArrowheads="1"/>
          </p:cNvSpPr>
          <p:nvPr/>
        </p:nvSpPr>
        <p:spPr bwMode="auto">
          <a:xfrm>
            <a:off x="685800" y="3916363"/>
            <a:ext cx="3581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>
                <a:latin typeface="Arial" charset="0"/>
              </a:rPr>
              <a:t>Senkung der Eink.- und Verm.steuern um 10 %</a:t>
            </a:r>
          </a:p>
        </p:txBody>
      </p:sp>
      <p:sp>
        <p:nvSpPr>
          <p:cNvPr id="250886" name="Text Box 1030"/>
          <p:cNvSpPr txBox="1">
            <a:spLocks noChangeArrowheads="1"/>
          </p:cNvSpPr>
          <p:nvPr/>
        </p:nvSpPr>
        <p:spPr bwMode="auto">
          <a:xfrm>
            <a:off x="4038600" y="4359275"/>
            <a:ext cx="4800600" cy="19288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200" b="1">
                <a:latin typeface="Arial" charset="0"/>
              </a:rPr>
              <a:t>Fiskalmultiplikatoren (kurze Frist)</a:t>
            </a:r>
          </a:p>
          <a:p>
            <a:pPr>
              <a:spcBef>
                <a:spcPct val="50000"/>
              </a:spcBef>
            </a:pPr>
            <a:endParaRPr lang="de-CH" sz="1200" b="1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1200" b="1">
                <a:latin typeface="Arial" charset="0"/>
              </a:rPr>
              <a:t>	                 </a:t>
            </a:r>
            <a:r>
              <a:rPr lang="de-CH" sz="1200">
                <a:latin typeface="Arial" charset="0"/>
              </a:rPr>
              <a:t>CH-Modell                Welt (IMF 2002)</a:t>
            </a:r>
          </a:p>
          <a:p>
            <a:pPr>
              <a:spcBef>
                <a:spcPct val="50000"/>
              </a:spcBef>
            </a:pPr>
            <a:r>
              <a:rPr lang="de-CH" sz="1200">
                <a:latin typeface="Arial" charset="0"/>
              </a:rPr>
              <a:t>Staatl. Güternachfrage:	      1	                    ca. 1</a:t>
            </a:r>
          </a:p>
          <a:p>
            <a:pPr>
              <a:spcBef>
                <a:spcPct val="50000"/>
              </a:spcBef>
            </a:pPr>
            <a:r>
              <a:rPr lang="de-CH" sz="1200">
                <a:latin typeface="Arial" charset="0"/>
              </a:rPr>
              <a:t>Direkte Steuern:	     -0.3	                    ca. -0.5</a:t>
            </a:r>
          </a:p>
          <a:p>
            <a:pPr>
              <a:spcBef>
                <a:spcPct val="50000"/>
              </a:spcBef>
            </a:pPr>
            <a:r>
              <a:rPr lang="de-CH" sz="1200">
                <a:latin typeface="Arial" charset="0"/>
              </a:rPr>
              <a:t>Indirekte Steuern:	     -0.5	                         -</a:t>
            </a:r>
          </a:p>
          <a:p>
            <a:pPr>
              <a:spcBef>
                <a:spcPct val="50000"/>
              </a:spcBef>
            </a:pPr>
            <a:endParaRPr lang="de-CH" sz="1200">
              <a:latin typeface="Arial" charset="0"/>
            </a:endParaRPr>
          </a:p>
        </p:txBody>
      </p:sp>
      <p:pic>
        <p:nvPicPr>
          <p:cNvPr id="250890" name="Picture 1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354138"/>
            <a:ext cx="29337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893" name="Picture 10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02113"/>
            <a:ext cx="29337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0894" name="Picture 10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287496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67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1026"/>
          <p:cNvSpPr txBox="1">
            <a:spLocks noChangeArrowheads="1"/>
          </p:cNvSpPr>
          <p:nvPr/>
        </p:nvSpPr>
        <p:spPr bwMode="auto">
          <a:xfrm>
            <a:off x="533400" y="3810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b="1">
                <a:latin typeface="Arial" charset="0"/>
              </a:rPr>
              <a:t>Wirkung einer Erhöhung der öff. Bauinvestitionen um 1 BIP-Prozent im Detail</a:t>
            </a:r>
            <a:br>
              <a:rPr lang="de-CH" sz="1600" b="1">
                <a:latin typeface="Arial" charset="0"/>
              </a:rPr>
            </a:br>
            <a:r>
              <a:rPr lang="de-CH" sz="1200">
                <a:latin typeface="Arial" charset="0"/>
              </a:rPr>
              <a:t>(Abweichungen im Verhältnis zum Basisszenario)</a:t>
            </a:r>
            <a:endParaRPr lang="de-CH" sz="1600" b="1">
              <a:latin typeface="Arial" charset="0"/>
            </a:endParaRPr>
          </a:p>
        </p:txBody>
      </p:sp>
      <p:pic>
        <p:nvPicPr>
          <p:cNvPr id="252937" name="Picture 1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54138"/>
            <a:ext cx="29337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8" name="Picture 10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81125"/>
            <a:ext cx="29289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9" name="Picture 10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933700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0" name="Picture 10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44938"/>
            <a:ext cx="29337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4" name="Picture 104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287496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46" name="Picture 10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928938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60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4000" b="0" dirty="0" smtClean="0"/>
              <a:t>Art der Prognosen</a:t>
            </a:r>
            <a:endParaRPr lang="de-CH" sz="4000" b="0" dirty="0"/>
          </a:p>
        </p:txBody>
      </p:sp>
    </p:spTree>
    <p:extLst>
      <p:ext uri="{BB962C8B-B14F-4D97-AF65-F5344CB8AC3E}">
        <p14:creationId xmlns:p14="http://schemas.microsoft.com/office/powerpoint/2010/main" val="7395652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Löhne und Wirtschaftswachstum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Mehrheit der Bevölkerung lebt von einem Lohn</a:t>
            </a:r>
          </a:p>
          <a:p>
            <a:pPr lvl="1"/>
            <a:r>
              <a:rPr lang="de-CH" dirty="0" smtClean="0"/>
              <a:t>Lohnsumme Total 363 Mrd. Fr. (2012); 61% des BIP</a:t>
            </a:r>
          </a:p>
          <a:p>
            <a:r>
              <a:rPr lang="de-CH" dirty="0" smtClean="0"/>
              <a:t>Löhne sind wichtige Nachfragekomponente (insb. privater Konsum, z.T. auch Wohnbau)</a:t>
            </a:r>
          </a:p>
          <a:p>
            <a:r>
              <a:rPr lang="de-CH" dirty="0" smtClean="0"/>
              <a:t>Löhne sind aber auch Kostenkomponente</a:t>
            </a:r>
          </a:p>
          <a:p>
            <a:pPr lvl="1"/>
            <a:r>
              <a:rPr lang="de-CH" dirty="0" smtClean="0"/>
              <a:t>Höhere Löhne -&gt; höhere Produktionskosten -&gt; mehr Rationalisierungen, teurere Exportprodukte -&gt; Frankenabwertung -&gt; höhere Teuerung, höhere Zinsen ...</a:t>
            </a:r>
          </a:p>
          <a:p>
            <a:r>
              <a:rPr lang="de-CH" dirty="0" smtClean="0"/>
              <a:t>Welcher Effekt überwiegt?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364288"/>
            <a:ext cx="3887788" cy="360362"/>
          </a:xfrm>
        </p:spPr>
        <p:txBody>
          <a:bodyPr/>
          <a:lstStyle/>
          <a:p>
            <a:fld id="{D6B32DEE-15C4-4876-B742-1A4A94BFB41A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4666625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636588" y="304800"/>
            <a:ext cx="2298700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685800" y="344488"/>
            <a:ext cx="2252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CH" sz="1200">
                <a:solidFill>
                  <a:srgbClr val="000000"/>
                </a:solidFill>
                <a:latin typeface="Bookman Old Style" pitchFamily="18" charset="0"/>
              </a:rPr>
              <a:t>Vereinfachte Modellstruktur</a:t>
            </a:r>
            <a:endParaRPr lang="de-CH" b="0"/>
          </a:p>
        </p:txBody>
      </p:sp>
      <p:pic>
        <p:nvPicPr>
          <p:cNvPr id="4812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487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143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Bestimmung des BIP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Nachfrage aus dem Ausland – für kleine Länder wie die Schweiz relevant</a:t>
            </a:r>
          </a:p>
          <a:p>
            <a:r>
              <a:rPr lang="de-CH" dirty="0" smtClean="0"/>
              <a:t>Nachfrage im Inland</a:t>
            </a:r>
          </a:p>
          <a:p>
            <a:r>
              <a:rPr lang="de-CH" dirty="0" smtClean="0"/>
              <a:t>Geld- und Finanzpolitik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25730933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Kleine Schweiz stark abhängig von Auslandkonjunktur</a:t>
            </a:r>
            <a:endParaRPr lang="de-CH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6149975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1619508"/>
            <a:ext cx="68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Zusammenhang BIP-Wachstum Eurozone/Schweiz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805623144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464814"/>
              </p:ext>
            </p:extLst>
          </p:nvPr>
        </p:nvGraphicFramePr>
        <p:xfrm>
          <a:off x="1691680" y="1268760"/>
          <a:ext cx="67687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03848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BIP-Wachstum Eurozone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 rot="5400000">
            <a:off x="-175882" y="35683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BIP-Wachstum Schweiz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5459861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Aber nicht nur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Wechselkurs</a:t>
            </a:r>
          </a:p>
          <a:p>
            <a:r>
              <a:rPr lang="de-CH" dirty="0" err="1" smtClean="0"/>
              <a:t>Schweizspezifische</a:t>
            </a:r>
            <a:r>
              <a:rPr lang="de-CH" dirty="0" smtClean="0"/>
              <a:t> Faktoren</a:t>
            </a:r>
          </a:p>
          <a:p>
            <a:pPr lvl="1"/>
            <a:r>
              <a:rPr lang="de-CH" dirty="0" smtClean="0"/>
              <a:t>Geld- und Finanzpolitik</a:t>
            </a:r>
          </a:p>
          <a:p>
            <a:pPr lvl="1"/>
            <a:r>
              <a:rPr lang="de-CH" dirty="0" smtClean="0"/>
              <a:t>Übrige (Bevölkerungswachstum)</a:t>
            </a:r>
          </a:p>
          <a:p>
            <a:pPr lvl="1"/>
            <a:r>
              <a:rPr lang="de-CH" dirty="0" smtClean="0"/>
              <a:t>...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6814147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BIP: Schweiz wächst stärker als Deutschland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8159"/>
            <a:ext cx="6149975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1196752"/>
            <a:ext cx="8064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Reales Bruttoinlandprodukt: Vergleich Schweiz - Deutschland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1600" dirty="0" smtClean="0"/>
              <a:t>(2002=100) 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2286119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BIP pro Kopf: Stagnation in der Schweiz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8" y="2060848"/>
            <a:ext cx="6538300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39552" y="1373287"/>
            <a:ext cx="80648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Reales BIP pro Kopf: Vergleich Schweiz - Deutschland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1600" dirty="0" smtClean="0"/>
              <a:t>(2002=100) 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1285861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Arbeitsmarktregulierungen und Arbeitslosigkeit </a:t>
            </a:r>
            <a:endParaRPr lang="de-CH" sz="2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6364288"/>
            <a:ext cx="3887788" cy="360362"/>
          </a:xfrm>
        </p:spPr>
        <p:txBody>
          <a:bodyPr/>
          <a:lstStyle/>
          <a:p>
            <a:fld id="{D6B32DEE-15C4-4876-B742-1A4A94BFB41A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4234116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490537"/>
          </a:xfrm>
        </p:spPr>
        <p:txBody>
          <a:bodyPr/>
          <a:lstStyle/>
          <a:p>
            <a:r>
              <a:rPr lang="de-CH" sz="2800" smtClean="0">
                <a:solidFill>
                  <a:schemeClr val="tx1"/>
                </a:solidFill>
              </a:rPr>
              <a:t>Schlechte Arbeitsmarktregulierung führt nicht zu tieferer Arbeitslosigkeit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</p:nvPr>
        </p:nvGraphicFramePr>
        <p:xfrm>
          <a:off x="250825" y="1600200"/>
          <a:ext cx="8642351" cy="451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647"/>
                <a:gridCol w="1773634"/>
                <a:gridCol w="2246035"/>
                <a:gridCol w="2246035"/>
              </a:tblGrid>
              <a:tr h="892898">
                <a:tc>
                  <a:txBody>
                    <a:bodyPr/>
                    <a:lstStyle/>
                    <a:p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 smtClean="0">
                          <a:solidFill>
                            <a:schemeClr val="tx1"/>
                          </a:solidFill>
                        </a:rPr>
                        <a:t>Schweiz</a:t>
                      </a:r>
                      <a:endParaRPr lang="de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 smtClean="0">
                          <a:solidFill>
                            <a:schemeClr val="tx1"/>
                          </a:solidFill>
                        </a:rPr>
                        <a:t>Norwegen</a:t>
                      </a:r>
                      <a:endParaRPr lang="de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 smtClean="0">
                          <a:solidFill>
                            <a:schemeClr val="tx1"/>
                          </a:solidFill>
                        </a:rPr>
                        <a:t>Niederlande</a:t>
                      </a:r>
                      <a:endParaRPr lang="de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8823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Arbeitslosigkeit (gemäss OECD)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3.8%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3.3%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4.4%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solidFill>
                            <a:schemeClr val="tx1"/>
                          </a:solidFill>
                        </a:rPr>
                        <a:t>Kündigungsschutz</a:t>
                      </a:r>
                    </a:p>
                    <a:p>
                      <a:r>
                        <a:rPr lang="de-CH" sz="1800" dirty="0" smtClean="0">
                          <a:solidFill>
                            <a:schemeClr val="tx1"/>
                          </a:solidFill>
                        </a:rPr>
                        <a:t>(Beispiele)</a:t>
                      </a:r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«Sachlicher</a:t>
                      </a:r>
                      <a:r>
                        <a:rPr lang="de-CH" sz="1800" baseline="0" dirty="0" smtClean="0"/>
                        <a:t> Grund» für Kündigung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Entlassungen bewilligungspflichtig</a:t>
                      </a:r>
                      <a:r>
                        <a:rPr lang="de-CH" sz="1800" baseline="0" dirty="0" smtClean="0"/>
                        <a:t> 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8823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Mindestlöhne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Ca.</a:t>
                      </a:r>
                      <a:r>
                        <a:rPr lang="de-CH" sz="1800" baseline="0" dirty="0" smtClean="0"/>
                        <a:t> 40% GAV-Abdeckung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Ca. 70% GAV-Abdeckung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Staatlicher Mindestlohn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606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Schutz</a:t>
                      </a:r>
                      <a:r>
                        <a:rPr lang="de-CH" sz="1800" baseline="0" dirty="0" smtClean="0"/>
                        <a:t> der Personalvertretungen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Kein bes. Schutz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Bei Kündigung u.a. Rücksprache mit Gewerkschaften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Kündigung nur</a:t>
                      </a:r>
                      <a:r>
                        <a:rPr lang="de-CH" sz="1800" baseline="0" dirty="0" smtClean="0"/>
                        <a:t> bei schwerwiegenden Gründen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18085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Welche Prognosen gibt es?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Konjunkturprognosen </a:t>
            </a:r>
          </a:p>
          <a:p>
            <a:pPr lvl="1"/>
            <a:r>
              <a:rPr lang="de-CH" dirty="0" smtClean="0"/>
              <a:t>Wie entwickeln sich Arbeitslosigkeit, Wirtschaftswachstum  in den nächsten 2 Jahren?</a:t>
            </a:r>
          </a:p>
          <a:p>
            <a:r>
              <a:rPr lang="de-CH" dirty="0" smtClean="0"/>
              <a:t>Auswirkungen von wirtschaftspolitischen Massnahmen («Strukturprognosen»)</a:t>
            </a:r>
          </a:p>
          <a:p>
            <a:pPr lvl="1"/>
            <a:r>
              <a:rPr lang="de-CH" dirty="0" smtClean="0"/>
              <a:t>Wie entwickelt sich die Arbeitslosigkeit bei der Einführung eines staatlichen Mindestlohnes</a:t>
            </a:r>
            <a:r>
              <a:rPr lang="de-CH" dirty="0" smtClean="0"/>
              <a:t>?</a:t>
            </a:r>
          </a:p>
          <a:p>
            <a:r>
              <a:rPr lang="de-CH" dirty="0" smtClean="0"/>
              <a:t>Langfristszenarien</a:t>
            </a:r>
          </a:p>
          <a:p>
            <a:pPr lvl="1"/>
            <a:r>
              <a:rPr lang="de-CH" dirty="0" smtClean="0"/>
              <a:t>Finanzierung Altersvorsorge usw. </a:t>
            </a:r>
            <a:endParaRPr lang="de-CH" dirty="0" smtClean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6762794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4000" b="0" dirty="0" smtClean="0"/>
              <a:t>Prognosemethoden</a:t>
            </a:r>
            <a:endParaRPr lang="de-CH" sz="4000" b="0" dirty="0"/>
          </a:p>
        </p:txBody>
      </p:sp>
    </p:spTree>
    <p:extLst>
      <p:ext uri="{BB962C8B-B14F-4D97-AF65-F5344CB8AC3E}">
        <p14:creationId xmlns:p14="http://schemas.microsoft.com/office/powerpoint/2010/main" val="199251465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wissen wir?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Aktuelle Lage – im Mindesten als Schätzung</a:t>
            </a:r>
          </a:p>
          <a:p>
            <a:r>
              <a:rPr lang="de-CH" dirty="0" smtClean="0"/>
              <a:t>Geschätzte Zusammenhänge zwischen ökonomischen Grössen in der Vergangenheit</a:t>
            </a:r>
          </a:p>
          <a:p>
            <a:r>
              <a:rPr lang="de-CH" dirty="0" smtClean="0"/>
              <a:t>Erfahrungswissen aus der Vergangenheit</a:t>
            </a:r>
          </a:p>
          <a:p>
            <a:r>
              <a:rPr lang="de-CH" dirty="0" smtClean="0"/>
              <a:t>Theoretische Überlegungen über wirtschaftliche Zusammenhänge</a:t>
            </a:r>
          </a:p>
          <a:p>
            <a:r>
              <a:rPr lang="de-CH" dirty="0" smtClean="0"/>
              <a:t>Erwartungen in Bezug auf die (nähere) Zukunft</a:t>
            </a:r>
            <a:r>
              <a:rPr lang="de-CH" dirty="0"/>
              <a:t> </a:t>
            </a:r>
            <a:r>
              <a:rPr lang="de-CH" dirty="0" smtClean="0"/>
              <a:t>(Unternehmens-/Haushaltumfragen)</a:t>
            </a:r>
          </a:p>
          <a:p>
            <a:r>
              <a:rPr lang="de-CH" dirty="0" smtClean="0"/>
              <a:t>...</a:t>
            </a:r>
          </a:p>
          <a:p>
            <a:endParaRPr lang="de-CH" dirty="0"/>
          </a:p>
          <a:p>
            <a:r>
              <a:rPr lang="de-CH" dirty="0" smtClean="0"/>
              <a:t>Damit müssen wir die Prognosen machen</a:t>
            </a:r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893613895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Methoden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Konjunktur</a:t>
            </a:r>
          </a:p>
          <a:p>
            <a:pPr lvl="1"/>
            <a:r>
              <a:rPr lang="de-CH" dirty="0" smtClean="0"/>
              <a:t>Strukturmodelle mit </a:t>
            </a:r>
            <a:r>
              <a:rPr lang="de-CH" dirty="0" smtClean="0"/>
              <a:t>den Modellen vorgegebenen, </a:t>
            </a:r>
            <a:r>
              <a:rPr lang="de-CH" dirty="0" smtClean="0"/>
              <a:t>exogenen </a:t>
            </a:r>
            <a:r>
              <a:rPr lang="de-CH" dirty="0" smtClean="0"/>
              <a:t>Annahmen</a:t>
            </a:r>
          </a:p>
          <a:p>
            <a:pPr lvl="1"/>
            <a:r>
              <a:rPr lang="de-CH" dirty="0" smtClean="0"/>
              <a:t>Indikatormodelle – Prognose aufgrund von heute vorliegenden Daten</a:t>
            </a:r>
          </a:p>
          <a:p>
            <a:r>
              <a:rPr lang="de-CH" dirty="0" smtClean="0"/>
              <a:t>Struktur</a:t>
            </a:r>
          </a:p>
          <a:p>
            <a:pPr lvl="1"/>
            <a:r>
              <a:rPr lang="de-CH" dirty="0" smtClean="0"/>
              <a:t>Ländervergleiche</a:t>
            </a:r>
          </a:p>
          <a:p>
            <a:pPr lvl="1"/>
            <a:r>
              <a:rPr lang="de-CH" dirty="0" smtClean="0"/>
              <a:t>Theoretische Modelle mit </a:t>
            </a:r>
            <a:r>
              <a:rPr lang="de-CH" dirty="0" smtClean="0"/>
              <a:t>Parametern</a:t>
            </a:r>
          </a:p>
          <a:p>
            <a:r>
              <a:rPr lang="de-CH" dirty="0" smtClean="0"/>
              <a:t>Langfristszenarien</a:t>
            </a:r>
          </a:p>
          <a:p>
            <a:pPr lvl="1"/>
            <a:r>
              <a:rPr lang="de-CH" dirty="0" smtClean="0"/>
              <a:t>Modelle mit (plausiblen) Modellparametern (i.d.R. aus der Vergangenheit)</a:t>
            </a:r>
            <a:endParaRPr lang="de-CH" dirty="0" smtClean="0"/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8851739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dirty="0" smtClean="0"/>
              <a:t>Konjunkturprognosen mit heute vorliegenden Daten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Methode: Aus heute vorliegenden Daten, die in der Vergangenheit das BIP-Wachstum voraussagen konnten, wird das Wachstum in den nächsten Quartalen prognostiziert</a:t>
            </a:r>
          </a:p>
          <a:p>
            <a:r>
              <a:rPr lang="de-CH" dirty="0" smtClean="0"/>
              <a:t>Beispiele: KOF-Konjunkturbarometer, SGB-Konjunkturindikatoren</a:t>
            </a:r>
          </a:p>
          <a:p>
            <a:r>
              <a:rPr lang="de-CH" dirty="0" smtClean="0"/>
              <a:t>Datenquellen des SGB-Konjunkturindikators: KOF-Unternehmensumfragen, Wechselkurs, Aktienindex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7519166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Indikator weist auf leichtes BIP-Wachstum hin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60206"/>
            <a:ext cx="7177241" cy="527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1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dirty="0" smtClean="0"/>
              <a:t>Konjunkturprognosen mit heute vorliegenden Daten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Vorteile</a:t>
            </a:r>
          </a:p>
          <a:p>
            <a:pPr lvl="1"/>
            <a:r>
              <a:rPr lang="de-CH" dirty="0" smtClean="0"/>
              <a:t>Relativ einfach – keine aufwändigen Modelle</a:t>
            </a:r>
          </a:p>
          <a:p>
            <a:pPr lvl="1"/>
            <a:r>
              <a:rPr lang="de-CH" dirty="0" smtClean="0"/>
              <a:t>Keine Annahmen in Bezug auf Daten, alles ist beobachtet</a:t>
            </a:r>
          </a:p>
          <a:p>
            <a:r>
              <a:rPr lang="de-CH" dirty="0" smtClean="0"/>
              <a:t>Nachteile</a:t>
            </a:r>
          </a:p>
          <a:p>
            <a:pPr lvl="1"/>
            <a:r>
              <a:rPr lang="de-CH" dirty="0" smtClean="0"/>
              <a:t>Zusammenhänge in der Vergangenheit werden in die Zukunft fortgeschrieben – Strukturwandel nicht berücksichtigt</a:t>
            </a:r>
          </a:p>
          <a:p>
            <a:pPr lvl="1"/>
            <a:r>
              <a:rPr lang="de-CH" dirty="0"/>
              <a:t>Keine eindeutige theoretische Begründung der modellierten </a:t>
            </a:r>
            <a:r>
              <a:rPr lang="de-CH" dirty="0" smtClean="0"/>
              <a:t>Zusammenhänge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9562069"/>
      </p:ext>
    </p:extLst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dirty="0" smtClean="0"/>
              <a:t>Konjunkturprognosen mit strukturellen makroökonomischen Modellen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Methode: </a:t>
            </a:r>
          </a:p>
          <a:p>
            <a:pPr lvl="1"/>
            <a:r>
              <a:rPr lang="de-CH" dirty="0" smtClean="0"/>
              <a:t>Theoretisch vermutete Zusammenhänge werden mit statistischen Methoden anhand der vorliegenden Daten für die Vergangenheit überprüft. Aus den gefundenen Zusammenhängen mit ein Modell gerechnet.</a:t>
            </a:r>
          </a:p>
          <a:p>
            <a:pPr lvl="1"/>
            <a:r>
              <a:rPr lang="de-CH" dirty="0" smtClean="0"/>
              <a:t>Für die Prognosen werden den Modellen Vorgaben (BIP-Wachstum im Ausland usw.) gemacht</a:t>
            </a:r>
          </a:p>
          <a:p>
            <a:r>
              <a:rPr lang="de-CH" dirty="0" smtClean="0"/>
              <a:t>Beispiele: Makromodelle von KOF/SNB oder SGB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16830930"/>
      </p:ext>
    </p:extLst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636588" y="304800"/>
            <a:ext cx="2298700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685800" y="344488"/>
            <a:ext cx="22526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CH" sz="1200">
                <a:solidFill>
                  <a:srgbClr val="000000"/>
                </a:solidFill>
                <a:latin typeface="Bookman Old Style" pitchFamily="18" charset="0"/>
              </a:rPr>
              <a:t>Vereinfachte Modellstruktur</a:t>
            </a:r>
            <a:endParaRPr lang="de-CH" b="0"/>
          </a:p>
        </p:txBody>
      </p:sp>
      <p:pic>
        <p:nvPicPr>
          <p:cNvPr id="4812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48700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923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dirty="0"/>
              <a:t>Konjunkturprognosen mit strukturellen makroökonomischen Modellen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Vorteile</a:t>
            </a:r>
          </a:p>
          <a:p>
            <a:pPr lvl="1"/>
            <a:r>
              <a:rPr lang="de-CH" dirty="0" smtClean="0"/>
              <a:t>Theoretische Zusammenhänge transparent und nachvollziehbar</a:t>
            </a:r>
          </a:p>
          <a:p>
            <a:pPr lvl="1"/>
            <a:r>
              <a:rPr lang="de-CH" dirty="0" smtClean="0"/>
              <a:t>Detailliert</a:t>
            </a:r>
          </a:p>
          <a:p>
            <a:r>
              <a:rPr lang="de-CH" dirty="0" smtClean="0"/>
              <a:t>Nachteile</a:t>
            </a:r>
          </a:p>
          <a:p>
            <a:pPr lvl="1"/>
            <a:r>
              <a:rPr lang="de-CH" dirty="0" smtClean="0"/>
              <a:t>Zusammenhänge in der Vergangenheit werden in die Zukunft fortgeschrieben – Strukturwandel wird bestenfalls teilweise berücksichtigt</a:t>
            </a:r>
          </a:p>
          <a:p>
            <a:pPr lvl="1"/>
            <a:r>
              <a:rPr lang="de-CH" dirty="0" smtClean="0"/>
              <a:t>Sehr aufwändig</a:t>
            </a:r>
          </a:p>
          <a:p>
            <a:pPr lvl="1"/>
            <a:r>
              <a:rPr lang="de-CH" dirty="0" smtClean="0"/>
              <a:t>(Exogene) Vorgaben sind nicht modelliert, sondern werden vorgegeben (Willkürlichkeit?)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7866311"/>
      </p:ext>
    </p:extLst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Langfristszenarien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AHV-Szenarien ...</a:t>
            </a:r>
          </a:p>
          <a:p>
            <a:r>
              <a:rPr lang="de-CH" dirty="0" smtClean="0"/>
              <a:t>Ev. </a:t>
            </a:r>
            <a:r>
              <a:rPr lang="de-CH" smtClean="0"/>
              <a:t>Prognosen Bund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365129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4000" b="0" dirty="0" smtClean="0"/>
              <a:t>Ökonomische Zusammenhänge</a:t>
            </a:r>
            <a:endParaRPr lang="de-CH" sz="4000" b="0" dirty="0"/>
          </a:p>
        </p:txBody>
      </p:sp>
    </p:spTree>
    <p:extLst>
      <p:ext uri="{BB962C8B-B14F-4D97-AF65-F5344CB8AC3E}">
        <p14:creationId xmlns:p14="http://schemas.microsoft.com/office/powerpoint/2010/main" val="396818964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Künftiges Wachstum der Reallöhne?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63638"/>
            <a:ext cx="8718550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461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Aufgaben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Was geschieht bei einer Frankenabwertung?</a:t>
            </a:r>
          </a:p>
          <a:p>
            <a:pPr lvl="1"/>
            <a:r>
              <a:rPr lang="de-CH" dirty="0" smtClean="0"/>
              <a:t>BIP, Teuerung usw.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9002336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90537"/>
          </a:xfrm>
        </p:spPr>
        <p:txBody>
          <a:bodyPr/>
          <a:lstStyle/>
          <a:p>
            <a:r>
              <a:rPr lang="de-CH" sz="2800" dirty="0" smtClean="0"/>
              <a:t>Anstieg der Erwerbslosigkeit in den letzten 20 J.</a:t>
            </a:r>
            <a:endParaRPr lang="de-CH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4206"/>
            <a:ext cx="7488832" cy="470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0527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Erwerbslosenquote in %, saisonbereinigt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9953730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/>
              <a:t>Zu wenig oder falsche Arbeitsplätze?</a:t>
            </a:r>
            <a:endParaRPr lang="de-DE" sz="280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Zu wenig Arbeitsplätze: </a:t>
            </a:r>
          </a:p>
          <a:p>
            <a:pPr lvl="1"/>
            <a:r>
              <a:rPr lang="de-CH" dirty="0"/>
              <a:t>Viele Personen im Erwerbsalter, die keine bezahlte Tätigkeit haben</a:t>
            </a:r>
          </a:p>
          <a:p>
            <a:pPr lvl="1"/>
            <a:r>
              <a:rPr lang="de-CH" dirty="0"/>
              <a:t>Geringer Arbeitskräftemangel bei den Unternehmen</a:t>
            </a:r>
          </a:p>
          <a:p>
            <a:r>
              <a:rPr lang="de-CH" dirty="0"/>
              <a:t>Falsche Arbeitsplätze:</a:t>
            </a:r>
          </a:p>
          <a:p>
            <a:pPr lvl="1"/>
            <a:r>
              <a:rPr lang="de-CH" dirty="0"/>
              <a:t>Viele Personen im Erwerbsalter, die keine bezahlte Tätigkeit haben</a:t>
            </a:r>
          </a:p>
          <a:p>
            <a:pPr lvl="1"/>
            <a:r>
              <a:rPr lang="de-CH" dirty="0"/>
              <a:t>Ausgeprägter Arbeitskräftemangel bei den Unternehmen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764294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/>
              <a:t>Zu wenig oder falsche Arbeitsplätze?</a:t>
            </a:r>
            <a:endParaRPr lang="de-DE" sz="280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Zu wenig Arbeitsplätze: </a:t>
            </a:r>
          </a:p>
          <a:p>
            <a:pPr lvl="1"/>
            <a:r>
              <a:rPr lang="de-CH" dirty="0"/>
              <a:t>Viele Personen im Erwerbsalter, die keine bezahlte Tätigkeit haben</a:t>
            </a:r>
          </a:p>
          <a:p>
            <a:pPr lvl="1"/>
            <a:r>
              <a:rPr lang="de-CH" dirty="0"/>
              <a:t>Geringer Arbeitskräftemangel bei den Unternehmen</a:t>
            </a:r>
          </a:p>
          <a:p>
            <a:r>
              <a:rPr lang="de-CH" dirty="0"/>
              <a:t>Falsche Arbeitsplätze:</a:t>
            </a:r>
          </a:p>
          <a:p>
            <a:pPr lvl="1"/>
            <a:r>
              <a:rPr lang="de-CH" dirty="0"/>
              <a:t>Viele Personen im Erwerbsalter, die keine bezahlte Tätigkeit haben</a:t>
            </a:r>
          </a:p>
          <a:p>
            <a:pPr lvl="1"/>
            <a:r>
              <a:rPr lang="de-CH" dirty="0"/>
              <a:t>Ausgeprägter Arbeitskräftemangel bei den Unternehmen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347883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Arbeitskräftemangel vergleichsweise gering</a:t>
            </a:r>
            <a:endParaRPr lang="de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806489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1259468"/>
            <a:ext cx="68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Indikator: Firmen mit Mangel an qualifiziertem Personal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1996668916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/>
              <a:t>Zu wenig oder falsche Arbeitsplätze?</a:t>
            </a:r>
            <a:endParaRPr lang="de-DE" sz="280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Zu wenig Arbeitsplätze: </a:t>
            </a:r>
          </a:p>
          <a:p>
            <a:pPr lvl="1"/>
            <a:r>
              <a:rPr lang="de-CH" dirty="0">
                <a:solidFill>
                  <a:srgbClr val="FF0000"/>
                </a:solidFill>
              </a:rPr>
              <a:t>Viele Personen im Erwerbsalter, die keine bezahlte Tätigkeit haben</a:t>
            </a:r>
          </a:p>
          <a:p>
            <a:pPr lvl="1"/>
            <a:r>
              <a:rPr lang="de-CH" dirty="0">
                <a:solidFill>
                  <a:srgbClr val="FF0000"/>
                </a:solidFill>
              </a:rPr>
              <a:t>Geringer Arbeitskräftemangel bei den Unternehmen</a:t>
            </a:r>
          </a:p>
          <a:p>
            <a:r>
              <a:rPr lang="de-CH" dirty="0"/>
              <a:t>Falsche Arbeitsplätze:</a:t>
            </a:r>
          </a:p>
          <a:p>
            <a:pPr lvl="1"/>
            <a:r>
              <a:rPr lang="de-CH" dirty="0"/>
              <a:t>Viele Personen im Erwerbsalter, die keine bezahlte Tätigkeit haben</a:t>
            </a:r>
          </a:p>
          <a:p>
            <a:pPr lvl="1"/>
            <a:r>
              <a:rPr lang="de-CH" dirty="0"/>
              <a:t>Ausgeprägter Arbeitskräftemangel bei den Unternehmen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886451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39" y="188914"/>
            <a:ext cx="8726366" cy="706437"/>
          </a:xfrm>
        </p:spPr>
        <p:txBody>
          <a:bodyPr/>
          <a:lstStyle/>
          <a:p>
            <a:r>
              <a:rPr lang="de-CH" sz="2400"/>
              <a:t>Bildungsstand der Bevölkerung hielt mit dem Bedarf weitgehend Schritt</a:t>
            </a:r>
            <a:endParaRPr lang="de-DE" sz="240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4"/>
            <a:ext cx="7790656" cy="507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9512" y="9807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Prozentualer Anteil der Erwerbstätigen nach dem höchsten Bildungsabschluss</a:t>
            </a:r>
            <a:endParaRPr lang="de-CH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Quelle: BFS, Sheldon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0650584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Schweizer Exportüberschüsse mit Asien – auch mit China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673454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67544" y="14034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Handelsbilanzsaldo in Mio. Fr.</a:t>
            </a:r>
            <a:endParaRPr lang="de-CH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645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Quelle: EZV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196421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 der gestiegenen Arbeitslosigkeit ist </a:t>
            </a:r>
            <a:r>
              <a:rPr lang="de-CH" dirty="0"/>
              <a:t>grösstenteils hausgemacht</a:t>
            </a:r>
            <a:endParaRPr lang="de-DE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931" y="1189038"/>
            <a:ext cx="8395189" cy="5192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800" dirty="0" smtClean="0"/>
              <a:t>Schlechte </a:t>
            </a:r>
            <a:r>
              <a:rPr lang="de-CH" sz="2800" dirty="0"/>
              <a:t>Wirtschaftspolitik in den 1990er Jahren verlängert </a:t>
            </a:r>
            <a:r>
              <a:rPr lang="de-CH" sz="2800" dirty="0" smtClean="0"/>
              <a:t>Rezession</a:t>
            </a:r>
          </a:p>
          <a:p>
            <a:pPr lvl="1">
              <a:lnSpc>
                <a:spcPct val="90000"/>
              </a:lnSpc>
            </a:pPr>
            <a:r>
              <a:rPr lang="de-CH" sz="2000" dirty="0" smtClean="0"/>
              <a:t>Prozyklische Finanzpolitik</a:t>
            </a:r>
          </a:p>
          <a:p>
            <a:pPr lvl="1">
              <a:lnSpc>
                <a:spcPct val="90000"/>
              </a:lnSpc>
            </a:pPr>
            <a:r>
              <a:rPr lang="de-CH" dirty="0" smtClean="0"/>
              <a:t>Zu restriktive Geldpolitik</a:t>
            </a:r>
            <a:endParaRPr lang="de-CH" sz="2000" dirty="0"/>
          </a:p>
          <a:p>
            <a:pPr>
              <a:lnSpc>
                <a:spcPct val="90000"/>
              </a:lnSpc>
            </a:pPr>
            <a:r>
              <a:rPr lang="de-CH" sz="2800" dirty="0"/>
              <a:t>Der folgende Aufschwung war für viele zu kurz, um auf dem Arbeitsmarkt wieder Fuss zu </a:t>
            </a:r>
            <a:r>
              <a:rPr lang="de-CH" sz="2800" dirty="0" smtClean="0"/>
              <a:t>fassen</a:t>
            </a:r>
          </a:p>
          <a:p>
            <a:pPr>
              <a:lnSpc>
                <a:spcPct val="90000"/>
              </a:lnSpc>
            </a:pPr>
            <a:r>
              <a:rPr lang="de-CH" dirty="0" smtClean="0"/>
              <a:t>Keine Strategie zum Abbau der Arbeitslosigkeit in der Schweiz</a:t>
            </a:r>
            <a:endParaRPr lang="de-CH" sz="280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Langzeitarbeitslosigkeit kann zu struktureller Arbeitslosigkeit führen</a:t>
            </a:r>
            <a:endParaRPr lang="de-CH" sz="2800" dirty="0"/>
          </a:p>
          <a:p>
            <a:pPr>
              <a:lnSpc>
                <a:spcPct val="90000"/>
              </a:lnSpc>
            </a:pPr>
            <a:r>
              <a:rPr lang="de-CH" sz="2800" dirty="0" smtClean="0"/>
              <a:t>Prekäre Arbeit und höhere Arbeitslosigkeit hängen zusammen</a:t>
            </a:r>
            <a:endParaRPr lang="de-CH" sz="2800" dirty="0"/>
          </a:p>
          <a:p>
            <a:pPr lvl="1">
              <a:lnSpc>
                <a:spcPct val="9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1703396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heisst Wirtschaftswachstum I?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525963"/>
          </a:xfrm>
        </p:spPr>
        <p:txBody>
          <a:bodyPr>
            <a:normAutofit fontScale="85000" lnSpcReduction="20000"/>
          </a:bodyPr>
          <a:lstStyle/>
          <a:p>
            <a:r>
              <a:rPr lang="de-CH" dirty="0" smtClean="0"/>
              <a:t>In der Regel: Wachstum des Bruttoinlandproduktes BIP</a:t>
            </a:r>
          </a:p>
          <a:p>
            <a:r>
              <a:rPr lang="de-CH" dirty="0" smtClean="0"/>
              <a:t>BIP = Wert aller produzierten Waren und Dienstleistungen abzüglich Vorleistungen und –</a:t>
            </a:r>
            <a:r>
              <a:rPr lang="de-CH" dirty="0" err="1" smtClean="0"/>
              <a:t>produkte</a:t>
            </a:r>
            <a:endParaRPr lang="de-CH" dirty="0" smtClean="0"/>
          </a:p>
          <a:p>
            <a:r>
              <a:rPr lang="de-CH" dirty="0" smtClean="0"/>
              <a:t>Drei Messungsarten</a:t>
            </a:r>
          </a:p>
          <a:p>
            <a:pPr lvl="1"/>
            <a:r>
              <a:rPr lang="de-CH" dirty="0" smtClean="0"/>
              <a:t>Produktionsseite: Produktion minus Vorleistungen</a:t>
            </a:r>
          </a:p>
          <a:p>
            <a:pPr lvl="1"/>
            <a:r>
              <a:rPr lang="de-CH" dirty="0" smtClean="0"/>
              <a:t>Verwendungsseite: </a:t>
            </a:r>
            <a:br>
              <a:rPr lang="de-CH" dirty="0" smtClean="0"/>
            </a:br>
            <a:r>
              <a:rPr lang="de-CH" dirty="0" smtClean="0"/>
              <a:t>BIP=</a:t>
            </a:r>
            <a:r>
              <a:rPr lang="de-CH" dirty="0" err="1" smtClean="0"/>
              <a:t>Konsum+Investitionen+Exporte-Importe</a:t>
            </a:r>
            <a:endParaRPr lang="de-CH" dirty="0" smtClean="0"/>
          </a:p>
          <a:p>
            <a:pPr lvl="1"/>
            <a:r>
              <a:rPr lang="de-CH" dirty="0" smtClean="0"/>
              <a:t>Einkommensseite</a:t>
            </a:r>
            <a:br>
              <a:rPr lang="de-CH" dirty="0" smtClean="0"/>
            </a:br>
            <a:r>
              <a:rPr lang="de-CH" dirty="0" smtClean="0"/>
              <a:t>BIP=</a:t>
            </a:r>
            <a:r>
              <a:rPr lang="de-CH" dirty="0" err="1" smtClean="0"/>
              <a:t>Löhne+Kapitaleinkommen</a:t>
            </a:r>
            <a:endParaRPr lang="de-CH" dirty="0" smtClean="0"/>
          </a:p>
          <a:p>
            <a:r>
              <a:rPr lang="de-CH" dirty="0" smtClean="0"/>
              <a:t>Das BIP selber ist nichts Schlechtes: Es misst einfach die «kapitalistische Marktwirtschaft» </a:t>
            </a:r>
            <a:br>
              <a:rPr lang="de-CH" dirty="0" smtClean="0"/>
            </a:br>
            <a:r>
              <a:rPr lang="de-CH" dirty="0" smtClean="0"/>
              <a:t>(keine «Gratis»-Arbeit, keine Bewertung der Produktion in Bezug auf Nützlichkeit, kein Mass für Wohlergehen usw</a:t>
            </a:r>
            <a:r>
              <a:rPr lang="de-CH" dirty="0" smtClean="0"/>
              <a:t>.)</a:t>
            </a:r>
          </a:p>
          <a:p>
            <a:r>
              <a:rPr lang="de-CH" dirty="0" smtClean="0"/>
              <a:t>BIP ist eine (</a:t>
            </a:r>
            <a:r>
              <a:rPr lang="de-CH" dirty="0" smtClean="0"/>
              <a:t>relativ grobe) </a:t>
            </a:r>
            <a:r>
              <a:rPr lang="de-CH" dirty="0" smtClean="0"/>
              <a:t>Schätzung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2648285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490537"/>
          </a:xfrm>
        </p:spPr>
        <p:txBody>
          <a:bodyPr/>
          <a:lstStyle/>
          <a:p>
            <a:r>
              <a:rPr lang="de-CH" sz="2800"/>
              <a:t>Arbeitslosigkeit: </a:t>
            </a:r>
            <a:br>
              <a:rPr lang="de-CH" sz="2800"/>
            </a:br>
            <a:r>
              <a:rPr lang="de-CH" sz="2800"/>
              <a:t>Soziale Not, wirtschaftlicher Schaden</a:t>
            </a:r>
            <a:endParaRPr lang="de-DE" sz="280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de-CH"/>
              <a:t>Arbeitslose </a:t>
            </a:r>
          </a:p>
          <a:p>
            <a:pPr lvl="1">
              <a:lnSpc>
                <a:spcPct val="90000"/>
              </a:lnSpc>
            </a:pPr>
            <a:r>
              <a:rPr lang="de-CH"/>
              <a:t>verlieren (betriebsspezifische) Qualifikationen</a:t>
            </a:r>
          </a:p>
          <a:p>
            <a:pPr lvl="1">
              <a:lnSpc>
                <a:spcPct val="90000"/>
              </a:lnSpc>
            </a:pPr>
            <a:r>
              <a:rPr lang="de-CH"/>
              <a:t>haben einen biografischen „Malus“</a:t>
            </a:r>
          </a:p>
          <a:p>
            <a:pPr>
              <a:lnSpc>
                <a:spcPct val="90000"/>
              </a:lnSpc>
            </a:pPr>
            <a:r>
              <a:rPr lang="de-CH"/>
              <a:t>Wer einmal arbeitslos war, hat</a:t>
            </a:r>
          </a:p>
          <a:p>
            <a:pPr lvl="1">
              <a:lnSpc>
                <a:spcPct val="90000"/>
              </a:lnSpc>
            </a:pPr>
            <a:r>
              <a:rPr lang="de-CH"/>
              <a:t>ein grösseres Risiko später wieder arbeitslos zu werden</a:t>
            </a:r>
          </a:p>
          <a:p>
            <a:pPr lvl="1">
              <a:lnSpc>
                <a:spcPct val="90000"/>
              </a:lnSpc>
            </a:pPr>
            <a:r>
              <a:rPr lang="de-CH"/>
              <a:t>geringere berufliche Entwicklungsmöglichkeiten</a:t>
            </a:r>
          </a:p>
          <a:p>
            <a:pPr lvl="1">
              <a:lnSpc>
                <a:spcPct val="90000"/>
              </a:lnSpc>
            </a:pPr>
            <a:r>
              <a:rPr lang="de-CH"/>
              <a:t>einen tieferen Lohn</a:t>
            </a:r>
            <a:br>
              <a:rPr lang="de-CH"/>
            </a:br>
            <a:r>
              <a:rPr lang="de-CH"/>
              <a:t>(Bell/Blanchflower 2009, OECD 2009, Gangl 2004)</a:t>
            </a:r>
          </a:p>
          <a:p>
            <a:pPr>
              <a:lnSpc>
                <a:spcPct val="90000"/>
              </a:lnSpc>
            </a:pPr>
            <a:r>
              <a:rPr lang="de-CH"/>
              <a:t>Starke Konjunkturschwankungen/</a:t>
            </a:r>
            <a:br>
              <a:rPr lang="de-CH"/>
            </a:br>
            <a:r>
              <a:rPr lang="de-CH"/>
              <a:t>Schwankungen der Arbeitslosigkeit</a:t>
            </a:r>
          </a:p>
          <a:p>
            <a:pPr lvl="1">
              <a:lnSpc>
                <a:spcPct val="90000"/>
              </a:lnSpc>
            </a:pPr>
            <a:r>
              <a:rPr lang="de-CH"/>
              <a:t>vernichten Know-how</a:t>
            </a:r>
          </a:p>
          <a:p>
            <a:pPr lvl="1">
              <a:lnSpc>
                <a:spcPct val="90000"/>
              </a:lnSpc>
            </a:pPr>
            <a:r>
              <a:rPr lang="de-CH"/>
              <a:t>zerstören funktionierende Strukturen</a:t>
            </a:r>
          </a:p>
          <a:p>
            <a:pPr lvl="1">
              <a:lnSpc>
                <a:spcPct val="90000"/>
              </a:lnSpc>
            </a:pPr>
            <a:r>
              <a:rPr lang="de-CH"/>
              <a:t>&gt; längerfristig beeinträchtigte Produktivitätsentwicklung</a:t>
            </a:r>
            <a:br>
              <a:rPr lang="de-CH"/>
            </a:br>
            <a:r>
              <a:rPr lang="de-CH"/>
              <a:t>   (OECD 2007, …)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38477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194433"/>
              </p:ext>
            </p:extLst>
          </p:nvPr>
        </p:nvGraphicFramePr>
        <p:xfrm>
          <a:off x="1691680" y="1268760"/>
          <a:ext cx="67687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03848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BIP-Wachstum Eurozone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 rot="5400000">
            <a:off x="-175882" y="356837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BIP-Wachstum Schweiz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0365178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BIP-Wachstum pro Kopf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6938216" cy="49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3895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BIP-Wachstum pro Kopf</a:t>
            </a:r>
            <a:endParaRPr lang="de-C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8796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90352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Bevölkerungswachstum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017820" cy="48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017786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537"/>
          </a:xfrm>
        </p:spPr>
        <p:txBody>
          <a:bodyPr/>
          <a:lstStyle/>
          <a:p>
            <a:r>
              <a:rPr lang="de-CH" dirty="0" smtClean="0"/>
              <a:t>Zusammenhang BIP-Wachstum Eurozone/Schweiz (1996-2008)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9727"/>
            <a:ext cx="6048672" cy="556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1252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6446"/>
            <a:ext cx="5544616" cy="552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 smtClean="0"/>
              <a:t>BIP-Wachstum und Veränderung der Erwerbslosigkeit (1996-2010)</a:t>
            </a:r>
            <a:endParaRPr lang="de-CH" sz="2800" dirty="0"/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3923928" y="3645024"/>
            <a:ext cx="0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1187624" y="3645024"/>
            <a:ext cx="27363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771801" y="5435932"/>
            <a:ext cx="136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Ca. </a:t>
            </a:r>
            <a:r>
              <a:rPr lang="de-CH" b="1" dirty="0">
                <a:solidFill>
                  <a:srgbClr val="FF0000"/>
                </a:solidFill>
              </a:rPr>
              <a:t>2</a:t>
            </a:r>
            <a:r>
              <a:rPr lang="de-CH" b="1" dirty="0" smtClean="0">
                <a:solidFill>
                  <a:srgbClr val="FF0000"/>
                </a:solidFill>
              </a:rPr>
              <a:t>%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940152" y="1844824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Erwerbslosigkeit konstant,</a:t>
            </a:r>
          </a:p>
          <a:p>
            <a:r>
              <a:rPr lang="de-CH" dirty="0" smtClean="0"/>
              <a:t>wenn</a:t>
            </a:r>
          </a:p>
          <a:p>
            <a:endParaRPr lang="de-CH" dirty="0"/>
          </a:p>
          <a:p>
            <a:r>
              <a:rPr lang="de-CH" dirty="0" smtClean="0"/>
              <a:t>BIP-Wachstum = </a:t>
            </a:r>
          </a:p>
          <a:p>
            <a:endParaRPr lang="de-CH" dirty="0"/>
          </a:p>
          <a:p>
            <a:r>
              <a:rPr lang="de-CH" dirty="0" smtClean="0"/>
              <a:t>Wachstum der Arbeitsproduktivität +</a:t>
            </a:r>
          </a:p>
          <a:p>
            <a:endParaRPr lang="de-CH" dirty="0" smtClean="0"/>
          </a:p>
          <a:p>
            <a:r>
              <a:rPr lang="de-CH" dirty="0" smtClean="0"/>
              <a:t>Wachstum der Erwerbsbevölkerung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43964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Verteilung zwischen Kapital und Arbeit</a:t>
            </a:r>
            <a:endParaRPr lang="de-CH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770840"/>
              </p:ext>
            </p:extLst>
          </p:nvPr>
        </p:nvGraphicFramePr>
        <p:xfrm>
          <a:off x="683568" y="1484784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 Verbindung mit Pfeil 7"/>
          <p:cNvCxnSpPr/>
          <p:nvPr/>
        </p:nvCxnSpPr>
        <p:spPr>
          <a:xfrm>
            <a:off x="1475656" y="2996952"/>
            <a:ext cx="0" cy="72008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5652120" y="2718156"/>
            <a:ext cx="0" cy="115212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619672" y="32129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3.5%</a:t>
            </a:r>
            <a:endParaRPr lang="de-CH" dirty="0"/>
          </a:p>
        </p:txBody>
      </p:sp>
      <p:sp>
        <p:nvSpPr>
          <p:cNvPr id="12" name="Textfeld 11"/>
          <p:cNvSpPr txBox="1"/>
          <p:nvPr/>
        </p:nvSpPr>
        <p:spPr>
          <a:xfrm>
            <a:off x="4860032" y="32129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5%</a:t>
            </a:r>
            <a:endParaRPr lang="de-CH" dirty="0"/>
          </a:p>
        </p:txBody>
      </p:sp>
      <p:sp>
        <p:nvSpPr>
          <p:cNvPr id="13" name="Rechteck 12"/>
          <p:cNvSpPr/>
          <p:nvPr/>
        </p:nvSpPr>
        <p:spPr>
          <a:xfrm>
            <a:off x="539552" y="112474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/>
              <a:t>Lohnquote: Lohnanteil </a:t>
            </a:r>
            <a:r>
              <a:rPr lang="de-CH" dirty="0"/>
              <a:t>an der gesamten </a:t>
            </a:r>
            <a:r>
              <a:rPr lang="de-CH" dirty="0" smtClean="0"/>
              <a:t>Wertschöpfung (BIP)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597135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634082"/>
          </a:xfrm>
          <a:ln>
            <a:noFill/>
            <a:prstDash val="solid"/>
          </a:ln>
        </p:spPr>
        <p:txBody>
          <a:bodyPr>
            <a:normAutofit/>
          </a:bodyPr>
          <a:lstStyle/>
          <a:p>
            <a:pPr algn="l"/>
            <a:r>
              <a:rPr lang="de-CH" sz="2800" b="1" dirty="0" smtClean="0">
                <a:latin typeface="Arial" pitchFamily="34" charset="0"/>
                <a:cs typeface="Arial" pitchFamily="34" charset="0"/>
              </a:rPr>
              <a:t>Weniger Reallohn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 – mehr Stress</a:t>
            </a:r>
            <a:endParaRPr lang="de-CH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57200" y="900000"/>
            <a:ext cx="829126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748000" y="6519600"/>
            <a:ext cx="298376" cy="267127"/>
          </a:xfrm>
          <a:prstGeom prst="rect">
            <a:avLst/>
          </a:prstGeom>
        </p:spPr>
        <p:txBody>
          <a:bodyPr/>
          <a:lstStyle/>
          <a:p>
            <a:fld id="{5E115662-413A-4888-B9BC-797CDE14544F}" type="slidenum">
              <a:rPr lang="de-CH" sz="1000" noProof="0" smtClean="0">
                <a:solidFill>
                  <a:schemeClr val="tx1"/>
                </a:solidFill>
              </a:rPr>
              <a:t>68</a:t>
            </a:fld>
            <a:endParaRPr lang="de-CH" sz="1000" noProof="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261157671"/>
              </p:ext>
            </p:extLst>
          </p:nvPr>
        </p:nvGraphicFramePr>
        <p:xfrm>
          <a:off x="457200" y="1883294"/>
          <a:ext cx="4258816" cy="3345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1559" y="1237983"/>
            <a:ext cx="7666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  <a:tab pos="612775" algn="l"/>
                <a:tab pos="3690938" algn="l"/>
              </a:tabLst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Reallöhne und BIP-Wachstum</a:t>
            </a:r>
            <a:r>
              <a:rPr lang="de-CH" sz="1400" b="1" dirty="0"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	 </a:t>
            </a:r>
            <a:r>
              <a:rPr lang="de-CH" sz="1400" b="1" dirty="0" smtClean="0"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           Stressempfinden der Erwerbstätigen</a:t>
            </a: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(in Prozent, 2002 bis 2010)	             </a:t>
            </a:r>
            <a:r>
              <a:rPr lang="de-CH" sz="1400" dirty="0"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(in Prozent, </a:t>
            </a:r>
            <a:r>
              <a:rPr lang="de-CH" sz="1400" dirty="0" smtClean="0"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2000 und </a:t>
            </a:r>
            <a:r>
              <a:rPr lang="de-CH" sz="1400" dirty="0"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2010</a:t>
            </a:r>
            <a:r>
              <a:rPr lang="de-CH" sz="1400" dirty="0" smtClean="0"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de-CH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39552" y="5461774"/>
            <a:ext cx="77389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15900" algn="l"/>
                <a:tab pos="431800" algn="l"/>
                <a:tab pos="612775" algn="l"/>
                <a:tab pos="3690938" algn="l"/>
              </a:tabLst>
            </a:pPr>
            <a:r>
              <a:rPr kumimoji="0" lang="de-CH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Quelle: BFS, Berechnungen SGB	                    </a:t>
            </a:r>
            <a:r>
              <a:rPr lang="de-CH" sz="1050" dirty="0" smtClean="0">
                <a:latin typeface="NimbusSanNov" pitchFamily="18" charset="0"/>
                <a:ea typeface="Times New Roman" pitchFamily="18" charset="0"/>
                <a:cs typeface="Times New Roman" pitchFamily="18" charset="0"/>
              </a:rPr>
              <a:t>Quelle: BFS, Berechnungen SGB</a:t>
            </a:r>
            <a:endParaRPr lang="de-CH" sz="105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31800" algn="l"/>
                <a:tab pos="612775" algn="l"/>
                <a:tab pos="3690938" algn="l"/>
              </a:tabLst>
            </a:pPr>
            <a:endParaRPr kumimoji="0" lang="de-CH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410167"/>
              </p:ext>
            </p:extLst>
          </p:nvPr>
        </p:nvGraphicFramePr>
        <p:xfrm>
          <a:off x="4788022" y="1811286"/>
          <a:ext cx="3744418" cy="249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80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dirty="0" smtClean="0"/>
              <a:t>Manager werden zu «Shareholders»</a:t>
            </a:r>
            <a:endParaRPr lang="de-CH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" y="1052736"/>
            <a:ext cx="869037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Hall/Murphy, 2003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262396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Auswirkungen der neuen BIP-Revision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527946"/>
              </p:ext>
            </p:extLst>
          </p:nvPr>
        </p:nvGraphicFramePr>
        <p:xfrm>
          <a:off x="467544" y="191683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67229" y="1414517"/>
            <a:ext cx="684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BIP-Niveau mit Berücksichtigung der F&amp;E-Ausgaben im Vergleich zum Niveau ohne F&amp;E (Differenz in Prozent)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505263376"/>
      </p:ext>
    </p:extLst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sz="2600" dirty="0" smtClean="0"/>
              <a:t>Tieflöhne zu mittleren Löhnen: Keine Akzentuierung in der Schweiz</a:t>
            </a:r>
            <a:endParaRPr lang="de-CH" sz="2600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923588665"/>
              </p:ext>
            </p:extLst>
          </p:nvPr>
        </p:nvGraphicFramePr>
        <p:xfrm>
          <a:off x="611560" y="1196752"/>
          <a:ext cx="784887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06742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3" y="116334"/>
            <a:ext cx="8229600" cy="792386"/>
          </a:xfrm>
        </p:spPr>
        <p:txBody>
          <a:bodyPr/>
          <a:lstStyle/>
          <a:p>
            <a:r>
              <a:rPr lang="de-CH" sz="2600" dirty="0" smtClean="0"/>
              <a:t>Nach wie vor grosse Lohnunterschiede zwischen Frauen und Männern</a:t>
            </a:r>
            <a:endParaRPr lang="de-CH" sz="26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r>
              <a:rPr lang="de-CH" dirty="0" smtClean="0"/>
              <a:t>Starker Anstieg der Frauenerwerbstätigkeit</a:t>
            </a:r>
          </a:p>
          <a:p>
            <a:pPr lvl="1"/>
            <a:r>
              <a:rPr lang="de-CH" dirty="0" smtClean="0"/>
              <a:t>Frauen Total: +17%, Tertiärausbildung: +134%</a:t>
            </a:r>
            <a:br>
              <a:rPr lang="de-CH" dirty="0" smtClean="0"/>
            </a:br>
            <a:r>
              <a:rPr lang="de-CH" dirty="0" smtClean="0"/>
              <a:t>Männer Total: +10% (alle </a:t>
            </a:r>
            <a:r>
              <a:rPr lang="de-CH" dirty="0" err="1" smtClean="0"/>
              <a:t>Veränd</a:t>
            </a:r>
            <a:r>
              <a:rPr lang="de-CH" dirty="0" smtClean="0"/>
              <a:t>. 2000-2012)</a:t>
            </a:r>
          </a:p>
          <a:p>
            <a:r>
              <a:rPr lang="de-CH" dirty="0" smtClean="0"/>
              <a:t>Tiefere Frauenlöhne auch negativ für Männerlöhne</a:t>
            </a:r>
          </a:p>
        </p:txBody>
      </p:sp>
      <p:pic>
        <p:nvPicPr>
          <p:cNvPr id="4098" name="Picture 2" descr="Standardisierter monatlicher Bruttolohn (Zentralwert) nach Alter und Geschlecht, Privater und öffentlicher Sektor (Bund) zusammen, Schweiz 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6624737" cy="35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288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168473" y="274638"/>
            <a:ext cx="8435975" cy="490537"/>
          </a:xfrm>
        </p:spPr>
        <p:txBody>
          <a:bodyPr/>
          <a:lstStyle/>
          <a:p>
            <a:r>
              <a:rPr lang="de-CH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Steuersenkungen</a:t>
            </a:r>
            <a:r>
              <a:rPr lang="de-CH" sz="2700" dirty="0" smtClean="0">
                <a:solidFill>
                  <a:schemeClr val="tx1"/>
                </a:solidFill>
                <a:cs typeface="Times New Roman" pitchFamily="18" charset="0"/>
              </a:rPr>
              <a:t> für hohe Einkommen am stärksten</a:t>
            </a:r>
            <a:endParaRPr lang="de-CH" sz="27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850" y="1058862"/>
            <a:ext cx="8280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215900" algn="l"/>
                <a:tab pos="431800" algn="l"/>
                <a:tab pos="612775" algn="l"/>
                <a:tab pos="3690938" algn="l"/>
              </a:tabLst>
              <a:defRPr/>
            </a:pPr>
            <a:r>
              <a:rPr lang="de-CH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Steuersenkung nach realem Einkommen zwischen 2000 und 2010</a:t>
            </a:r>
            <a:br>
              <a:rPr lang="de-CH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de-CH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(in Prozent des Jahreslohns, für Ledige und Verheiratete mit 2 Kindern)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799138090"/>
              </p:ext>
            </p:extLst>
          </p:nvPr>
        </p:nvGraphicFramePr>
        <p:xfrm>
          <a:off x="539552" y="1916832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8909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sz="2400" dirty="0" smtClean="0"/>
              <a:t>Krankenkassenprämien steigen stärker als Prämienverbilligungen</a:t>
            </a:r>
            <a:endParaRPr lang="de-CH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237541"/>
            <a:ext cx="8486106" cy="6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Calibri" pitchFamily="34" charset="0"/>
                <a:cs typeface="Times New Roman" pitchFamily="18" charset="0"/>
              </a:rPr>
              <a:t>Durchschnittsprämie,</a:t>
            </a:r>
            <a:r>
              <a:rPr kumimoji="0" lang="de-CH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C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Calibri" pitchFamily="34" charset="0"/>
                <a:cs typeface="Times New Roman" pitchFamily="18" charset="0"/>
              </a:rPr>
              <a:t>Prämienverbilligung pro Bezüger/-in, Reallohnentwicklung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dirty="0" smtClean="0">
                <a:latin typeface="NimbusSanNov" pitchFamily="18" charset="0"/>
                <a:cs typeface="Times New Roman" pitchFamily="18" charset="0"/>
              </a:rPr>
              <a:t>(</a:t>
            </a:r>
            <a:r>
              <a:rPr lang="de-CH" sz="1600" dirty="0">
                <a:latin typeface="NimbusSanNov" pitchFamily="18" charset="0"/>
                <a:ea typeface="Calibri" pitchFamily="34" charset="0"/>
                <a:cs typeface="Times New Roman" pitchFamily="18" charset="0"/>
              </a:rPr>
              <a:t>zu konstanten </a:t>
            </a:r>
            <a:r>
              <a:rPr lang="de-CH" sz="1600" dirty="0" smtClean="0">
                <a:latin typeface="NimbusSanNov" pitchFamily="18" charset="0"/>
                <a:ea typeface="Calibri" pitchFamily="34" charset="0"/>
                <a:cs typeface="Times New Roman" pitchFamily="18" charset="0"/>
              </a:rPr>
              <a:t>Preisen, 1998=100)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63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587428058"/>
              </p:ext>
            </p:extLst>
          </p:nvPr>
        </p:nvGraphicFramePr>
        <p:xfrm>
          <a:off x="395536" y="2060848"/>
          <a:ext cx="8064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4810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Weniger Investitionen in günstige Wohnungen</a:t>
            </a:r>
            <a:endParaRPr lang="de-CH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1681" y="1504507"/>
            <a:ext cx="8074775" cy="62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Calibri" pitchFamily="34" charset="0"/>
                <a:cs typeface="Times New Roman" pitchFamily="18" charset="0"/>
              </a:rPr>
              <a:t>Anzahl neu erstellte Wohnungen </a:t>
            </a:r>
            <a:br>
              <a:rPr kumimoji="0" lang="de-C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mbusSanNov" pitchFamily="18" charset="0"/>
                <a:ea typeface="Calibri" pitchFamily="34" charset="0"/>
                <a:cs typeface="Times New Roman" pitchFamily="18" charset="0"/>
              </a:rPr>
              <a:t>(Veränderung 1994-1999 (Durchschnitt) und 2006-2011 (Durchschnitt) nach Auftragsgeber) </a:t>
            </a:r>
            <a:endParaRPr kumimoji="0" lang="de-CH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15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3685312"/>
              </p:ext>
            </p:extLst>
          </p:nvPr>
        </p:nvGraphicFramePr>
        <p:xfrm>
          <a:off x="569570" y="2139465"/>
          <a:ext cx="56886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869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Real-Einkommen 2000-2010: 4-köpfige Familie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11188" y="1268413"/>
          <a:ext cx="7632701" cy="489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367"/>
                <a:gridCol w="2986014"/>
                <a:gridCol w="1277440"/>
                <a:gridCol w="1277440"/>
                <a:gridCol w="1277440"/>
              </a:tblGrid>
              <a:tr h="1040532"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u="none" strike="noStrike" dirty="0">
                          <a:effectLst/>
                        </a:rPr>
                        <a:t> 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u="none" strike="noStrike" dirty="0">
                          <a:effectLst/>
                        </a:rPr>
                        <a:t> 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 dirty="0">
                          <a:effectLst/>
                        </a:rPr>
                        <a:t>Tiefe Löhne (P10)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 dirty="0" smtClean="0">
                          <a:effectLst/>
                        </a:rPr>
                        <a:t>Mittlere </a:t>
                      </a:r>
                      <a:r>
                        <a:rPr lang="de-CH" sz="1600" u="none" strike="noStrike" dirty="0">
                          <a:effectLst/>
                        </a:rPr>
                        <a:t>Löhne (P50)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CH" sz="1600" u="none" strike="noStrike" dirty="0">
                          <a:effectLst/>
                        </a:rPr>
                        <a:t>Hohe Löhne (P90)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879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CH" sz="1600" b="0" u="none" strike="noStrike" dirty="0">
                          <a:effectLst/>
                        </a:rPr>
                        <a:t>Lohn abzgl. Steuern und SV-Beiträge (Steuer-/Beitragssätze von </a:t>
                      </a:r>
                      <a:r>
                        <a:rPr lang="de-CH" sz="1600" b="0" u="none" strike="noStrike" dirty="0" smtClean="0">
                          <a:effectLst/>
                        </a:rPr>
                        <a:t>2000)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0" u="none" strike="noStrike" dirty="0">
                          <a:effectLst/>
                        </a:rPr>
                        <a:t>+3'900     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0" u="none" strike="noStrike" dirty="0">
                          <a:effectLst/>
                        </a:rPr>
                        <a:t>+5'500     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0" u="none" strike="noStrike" dirty="0">
                          <a:effectLst/>
                        </a:rPr>
                        <a:t>+17'200     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</a:tr>
              <a:tr h="88792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CH" sz="1600" u="none" strike="noStrike" dirty="0">
                          <a:effectLst/>
                        </a:rPr>
                        <a:t>Steuer- und Abgabepolitik (Satzänderungen seit </a:t>
                      </a:r>
                      <a:r>
                        <a:rPr lang="de-CH" sz="1600" u="none" strike="noStrike" dirty="0" smtClean="0">
                          <a:effectLst/>
                        </a:rPr>
                        <a:t>2000)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u="none" strike="noStrike" dirty="0">
                          <a:effectLst/>
                        </a:rPr>
                        <a:t>+</a:t>
                      </a:r>
                      <a:r>
                        <a:rPr lang="de-CH" sz="1600" u="none" strike="noStrike" dirty="0" smtClean="0">
                          <a:effectLst/>
                        </a:rPr>
                        <a:t>100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u="none" strike="noStrike" dirty="0" smtClean="0">
                          <a:effectLst/>
                        </a:rPr>
                        <a:t>+600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u="none" strike="noStrike" dirty="0" smtClean="0">
                          <a:effectLst/>
                        </a:rPr>
                        <a:t>+2’600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</a:tr>
              <a:tr h="520266"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i="1" u="none" strike="noStrike" dirty="0" smtClean="0">
                          <a:effectLst/>
                        </a:rPr>
                        <a:t>    davon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i="1" u="none" strike="noStrike" dirty="0" smtClean="0">
                          <a:effectLst/>
                        </a:rPr>
                        <a:t>   Einkommenssteuern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i="1" u="none" strike="noStrike">
                          <a:effectLst/>
                        </a:rPr>
                        <a:t>+1'800     </a:t>
                      </a:r>
                      <a:endParaRPr lang="de-CH" sz="1600" b="0" i="1" u="none" strike="noStrike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i="1" u="none" strike="noStrike">
                          <a:effectLst/>
                        </a:rPr>
                        <a:t>+4'000     </a:t>
                      </a:r>
                      <a:endParaRPr lang="de-CH" sz="1600" b="0" i="1" u="none" strike="noStrike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i="1" u="none" strike="noStrike" dirty="0">
                          <a:effectLst/>
                        </a:rPr>
                        <a:t>+7'400     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</a:tr>
              <a:tr h="520266"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i="1" u="none" strike="noStrike" dirty="0">
                          <a:effectLst/>
                        </a:rPr>
                        <a:t> 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CH" sz="1600" i="1" u="none" strike="noStrike" dirty="0" smtClean="0">
                          <a:effectLst/>
                        </a:rPr>
                        <a:t>   Krankenkassenprämien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i="1" u="none" strike="noStrike" dirty="0" smtClean="0">
                          <a:effectLst/>
                        </a:rPr>
                        <a:t>-2’000     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i="1" u="none" strike="noStrike" dirty="0" smtClean="0">
                          <a:effectLst/>
                        </a:rPr>
                        <a:t>-3’600     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CH" sz="1600" i="1" u="none" strike="noStrike" dirty="0" smtClean="0">
                          <a:effectLst/>
                        </a:rPr>
                        <a:t>-3‘600     </a:t>
                      </a:r>
                      <a:endParaRPr lang="de-CH" sz="1600" b="0" i="1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/>
                </a:tc>
              </a:tr>
              <a:tr h="5202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CH" sz="1600" u="none" strike="noStrike">
                          <a:effectLst/>
                        </a:rPr>
                        <a:t>Wohnkosten</a:t>
                      </a:r>
                      <a:endParaRPr lang="de-CH" sz="1600" b="1" i="0" u="none" strike="noStrike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u="none" strike="noStrike">
                          <a:effectLst/>
                        </a:rPr>
                        <a:t>-2'700     </a:t>
                      </a:r>
                      <a:endParaRPr lang="de-CH" sz="1600" b="1" i="0" u="none" strike="noStrike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u="none" strike="noStrike" dirty="0">
                          <a:effectLst/>
                        </a:rPr>
                        <a:t>-3'200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u="none" strike="noStrike" dirty="0">
                          <a:effectLst/>
                        </a:rPr>
                        <a:t>-4'800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/>
                </a:tc>
              </a:tr>
              <a:tr h="52026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CH" sz="1600" b="1" u="none" strike="noStrike" dirty="0">
                          <a:effectLst/>
                        </a:rPr>
                        <a:t>Verfügbares Einkommen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u="none" strike="noStrike" dirty="0">
                          <a:effectLst/>
                        </a:rPr>
                        <a:t>+1'300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u="none" strike="noStrike" dirty="0">
                          <a:effectLst/>
                        </a:rPr>
                        <a:t>+2'900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1600" b="1" u="none" strike="noStrike" dirty="0">
                          <a:effectLst/>
                        </a:rPr>
                        <a:t>+15'000     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NimbusSanNov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243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Handlungsspielräume/-ebenen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001419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Löhne: </a:t>
            </a:r>
          </a:p>
          <a:p>
            <a:pPr lvl="1"/>
            <a:r>
              <a:rPr lang="de-CH" dirty="0" smtClean="0"/>
              <a:t>national (Arbeitsmarktregulierungen, Gewerkschaften, GAV, ALV usw.)?</a:t>
            </a:r>
          </a:p>
          <a:p>
            <a:pPr lvl="1"/>
            <a:r>
              <a:rPr lang="de-CH" dirty="0"/>
              <a:t>i</a:t>
            </a:r>
            <a:r>
              <a:rPr lang="de-CH" dirty="0" smtClean="0"/>
              <a:t>nternational («Globalisierung», Technologie usw.)?</a:t>
            </a:r>
          </a:p>
          <a:p>
            <a:r>
              <a:rPr lang="de-CH" dirty="0" smtClean="0"/>
              <a:t>Einkommens-/Vermögenssteuern: </a:t>
            </a:r>
            <a:endParaRPr lang="de-CH" dirty="0"/>
          </a:p>
          <a:p>
            <a:pPr lvl="1"/>
            <a:r>
              <a:rPr lang="de-CH" dirty="0" smtClean="0"/>
              <a:t>v.a. kantonal/kommunal</a:t>
            </a:r>
          </a:p>
          <a:p>
            <a:r>
              <a:rPr lang="de-CH" dirty="0" smtClean="0"/>
              <a:t>Sozialversicherungen: </a:t>
            </a:r>
          </a:p>
          <a:p>
            <a:pPr lvl="1"/>
            <a:r>
              <a:rPr lang="de-CH" dirty="0" smtClean="0"/>
              <a:t>v.a. national</a:t>
            </a:r>
          </a:p>
          <a:p>
            <a:pPr lvl="1"/>
            <a:r>
              <a:rPr lang="de-CH" dirty="0" smtClean="0"/>
              <a:t>z.T. kantonal (Teile der KV-Prämienverbilligungen)</a:t>
            </a:r>
          </a:p>
          <a:p>
            <a:r>
              <a:rPr lang="de-CH" dirty="0" smtClean="0"/>
              <a:t>Wohnen: </a:t>
            </a:r>
          </a:p>
          <a:p>
            <a:pPr lvl="1"/>
            <a:r>
              <a:rPr lang="de-CH" dirty="0"/>
              <a:t>h</a:t>
            </a:r>
            <a:r>
              <a:rPr lang="de-CH" dirty="0" smtClean="0"/>
              <a:t>eute v.a. kantonal/kommunal – Rückzug des Bundes</a:t>
            </a:r>
          </a:p>
        </p:txBody>
      </p:sp>
    </p:spTree>
    <p:extLst>
      <p:ext uri="{BB962C8B-B14F-4D97-AF65-F5344CB8AC3E}">
        <p14:creationId xmlns:p14="http://schemas.microsoft.com/office/powerpoint/2010/main" val="1252473409"/>
      </p:ext>
    </p:extLst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90537"/>
          </a:xfrm>
        </p:spPr>
        <p:txBody>
          <a:bodyPr/>
          <a:lstStyle/>
          <a:p>
            <a:pPr>
              <a:tabLst>
                <a:tab pos="215900" algn="l"/>
                <a:tab pos="431800" algn="l"/>
                <a:tab pos="612775" algn="l"/>
                <a:tab pos="3690938" algn="l"/>
              </a:tabLst>
            </a:pPr>
            <a:r>
              <a:rPr lang="de-CH" smtClean="0">
                <a:solidFill>
                  <a:schemeClr val="tx1"/>
                </a:solidFill>
                <a:cs typeface="Times New Roman" pitchFamily="18" charset="0"/>
              </a:rPr>
              <a:t>Beiträge zur Lohnschere: Höchste vs. tiefste 10 Prozent (p90/p10)</a:t>
            </a:r>
            <a:endParaRPr lang="de-CH" sz="2800" smtClean="0">
              <a:solidFill>
                <a:schemeClr val="tx1"/>
              </a:solidFill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39069126"/>
              </p:ext>
            </p:extLst>
          </p:nvPr>
        </p:nvGraphicFramePr>
        <p:xfrm>
          <a:off x="323528" y="1268760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2724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215900" algn="l"/>
                <a:tab pos="431800" algn="l"/>
                <a:tab pos="612775" algn="l"/>
                <a:tab pos="3690938" algn="l"/>
              </a:tabLst>
            </a:pPr>
            <a:endParaRPr lang="de-DE"/>
          </a:p>
        </p:txBody>
      </p:sp>
      <p:sp>
        <p:nvSpPr>
          <p:cNvPr id="8197" name="Textfeld 6"/>
          <p:cNvSpPr txBox="1">
            <a:spLocks noChangeArrowheads="1"/>
          </p:cNvSpPr>
          <p:nvPr/>
        </p:nvSpPr>
        <p:spPr bwMode="auto">
          <a:xfrm>
            <a:off x="611188" y="6381750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CH"/>
              <a:t>Quelle: OECD 2011</a:t>
            </a:r>
          </a:p>
        </p:txBody>
      </p:sp>
    </p:spTree>
    <p:extLst>
      <p:ext uri="{BB962C8B-B14F-4D97-AF65-F5344CB8AC3E}">
        <p14:creationId xmlns:p14="http://schemas.microsoft.com/office/powerpoint/2010/main" val="2848402500"/>
      </p:ext>
    </p:extLst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Reallohnwachstum 2004-2010</a:t>
            </a:r>
            <a:endParaRPr lang="de-C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776864" cy="496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67544" y="64533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Quelle: Graf/Müller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3276737"/>
      </p:ext>
    </p:extLst>
  </p:cSld>
  <p:clrMapOvr>
    <a:masterClrMapping/>
  </p:clrMapOvr>
  <p:transition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116632"/>
            <a:ext cx="8424167" cy="792386"/>
          </a:xfrm>
        </p:spPr>
        <p:txBody>
          <a:bodyPr/>
          <a:lstStyle/>
          <a:p>
            <a:r>
              <a:rPr lang="de-CH" sz="2400" dirty="0" smtClean="0"/>
              <a:t>Reallohnwachstum: </a:t>
            </a:r>
            <a:r>
              <a:rPr lang="de-CH" sz="2400" dirty="0" err="1" smtClean="0"/>
              <a:t>Veränd</a:t>
            </a:r>
            <a:r>
              <a:rPr lang="de-CH" sz="2400" dirty="0" smtClean="0"/>
              <a:t>. der Beschäftigungsstruktur (</a:t>
            </a:r>
            <a:r>
              <a:rPr lang="de-CH" sz="2400" dirty="0" err="1" smtClean="0"/>
              <a:t>composition</a:t>
            </a:r>
            <a:r>
              <a:rPr lang="de-CH" sz="2400" dirty="0" smtClean="0"/>
              <a:t>) und übrige Faktoren </a:t>
            </a:r>
            <a:endParaRPr lang="de-CH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64533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Quelle: Graf/Müller</a:t>
            </a:r>
            <a:endParaRPr lang="de-CH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980729"/>
            <a:ext cx="8604448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 flipV="1">
            <a:off x="1475656" y="2839288"/>
            <a:ext cx="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139952" y="2348880"/>
            <a:ext cx="0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8316416" y="1988840"/>
            <a:ext cx="0" cy="10664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971600" y="5589240"/>
            <a:ext cx="347464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793654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heisst Wirtschaftswachstum II?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525963"/>
          </a:xfrm>
        </p:spPr>
        <p:txBody>
          <a:bodyPr>
            <a:normAutofit/>
          </a:bodyPr>
          <a:lstStyle/>
          <a:p>
            <a:r>
              <a:rPr lang="de-CH" dirty="0" smtClean="0"/>
              <a:t>Wachstum «in die Breite»: Mehr vom «Gleichen»</a:t>
            </a:r>
          </a:p>
          <a:p>
            <a:pPr lvl="1"/>
            <a:r>
              <a:rPr lang="de-CH" dirty="0" smtClean="0"/>
              <a:t>Bevölkerungswachstum</a:t>
            </a:r>
          </a:p>
          <a:p>
            <a:pPr lvl="1"/>
            <a:r>
              <a:rPr lang="de-CH" dirty="0" smtClean="0"/>
              <a:t>Mehr Einkommen – mehr Autokilometer</a:t>
            </a:r>
          </a:p>
          <a:p>
            <a:pPr lvl="1"/>
            <a:r>
              <a:rPr lang="de-CH" dirty="0" smtClean="0"/>
              <a:t>...</a:t>
            </a:r>
          </a:p>
          <a:p>
            <a:r>
              <a:rPr lang="de-CH" dirty="0" smtClean="0"/>
              <a:t>Wachstum «in die Tiefe»: Neue Produkte</a:t>
            </a:r>
          </a:p>
          <a:p>
            <a:pPr lvl="1"/>
            <a:r>
              <a:rPr lang="de-CH" dirty="0" smtClean="0"/>
              <a:t>Z.B. Ersatz von «Gratisarbeit»: Geschirrspüler im Privathaushalt</a:t>
            </a:r>
          </a:p>
          <a:p>
            <a:pPr lvl="1"/>
            <a:r>
              <a:rPr lang="de-CH" dirty="0" smtClean="0"/>
              <a:t>Smartphone </a:t>
            </a:r>
          </a:p>
          <a:p>
            <a:pPr lvl="1"/>
            <a:r>
              <a:rPr lang="de-CH" dirty="0" smtClean="0"/>
              <a:t>...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48261685"/>
      </p:ext>
    </p:extLst>
  </p:cSld>
  <p:clrMapOvr>
    <a:masterClrMapping/>
  </p:clrMapOvr>
  <p:transition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Reallohnentwicklung nach Lohnklassen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/>
          </a:bodyPr>
          <a:lstStyle/>
          <a:p>
            <a:r>
              <a:rPr lang="de-CH" dirty="0" smtClean="0"/>
              <a:t>U-Form: «Markteffekte» («</a:t>
            </a:r>
            <a:r>
              <a:rPr lang="de-CH" dirty="0" err="1" smtClean="0"/>
              <a:t>Routinization</a:t>
            </a:r>
            <a:r>
              <a:rPr lang="de-CH" dirty="0" smtClean="0"/>
              <a:t>»)</a:t>
            </a:r>
          </a:p>
          <a:p>
            <a:r>
              <a:rPr lang="de-CH" dirty="0" smtClean="0"/>
              <a:t>Tiefere Löhne: </a:t>
            </a:r>
            <a:br>
              <a:rPr lang="de-CH" dirty="0" smtClean="0"/>
            </a:br>
            <a:r>
              <a:rPr lang="de-CH" dirty="0" smtClean="0"/>
              <a:t>Besserer GAV-Schutz (+); </a:t>
            </a:r>
            <a:br>
              <a:rPr lang="de-CH" dirty="0" smtClean="0"/>
            </a:br>
            <a:r>
              <a:rPr lang="de-CH" dirty="0" smtClean="0"/>
              <a:t>Neue Tieflohnjobs (persönliche DL u.a.) </a:t>
            </a:r>
            <a:r>
              <a:rPr lang="de-CH" dirty="0"/>
              <a:t>(-)</a:t>
            </a:r>
            <a:endParaRPr lang="de-CH" dirty="0" smtClean="0"/>
          </a:p>
          <a:p>
            <a:r>
              <a:rPr lang="de-CH" dirty="0" smtClean="0"/>
              <a:t>Mittlere Löhne: </a:t>
            </a:r>
            <a:br>
              <a:rPr lang="de-CH" dirty="0" smtClean="0"/>
            </a:br>
            <a:r>
              <a:rPr lang="de-CH" dirty="0" smtClean="0"/>
              <a:t>Unveränderter oder </a:t>
            </a:r>
            <a:r>
              <a:rPr lang="de-CH" dirty="0"/>
              <a:t>w</a:t>
            </a:r>
            <a:r>
              <a:rPr lang="de-CH" dirty="0" smtClean="0"/>
              <a:t>eniger GAV-Schutz </a:t>
            </a:r>
            <a:r>
              <a:rPr lang="de-CH" dirty="0"/>
              <a:t>(-);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Stat. Effekt: Höhere </a:t>
            </a:r>
            <a:r>
              <a:rPr lang="de-CH" dirty="0"/>
              <a:t>Frauenanteile (z.B. Tertiärausbildung) </a:t>
            </a:r>
            <a:r>
              <a:rPr lang="de-CH" dirty="0" smtClean="0"/>
              <a:t>(-)</a:t>
            </a:r>
          </a:p>
          <a:p>
            <a:r>
              <a:rPr lang="de-CH" dirty="0" smtClean="0"/>
              <a:t>Hohe Löhne:</a:t>
            </a:r>
            <a:br>
              <a:rPr lang="de-CH" dirty="0" smtClean="0"/>
            </a:br>
            <a:r>
              <a:rPr lang="de-CH" dirty="0" smtClean="0"/>
              <a:t>Individuelle Lohnpolitik, Bonus (+)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0798565"/>
      </p:ext>
    </p:extLst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dirty="0" smtClean="0"/>
              <a:t>Gewerkschaftliche Handlungsmöglichkeiten: Grundsätzliche Überlegungen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rmAutofit lnSpcReduction="10000"/>
          </a:bodyPr>
          <a:lstStyle/>
          <a:p>
            <a:r>
              <a:rPr lang="de-CH" dirty="0" smtClean="0"/>
              <a:t>Relevanz des Verteilungsproblems</a:t>
            </a:r>
          </a:p>
          <a:p>
            <a:pPr lvl="1"/>
            <a:r>
              <a:rPr lang="de-CH" dirty="0" smtClean="0"/>
              <a:t>Quantitatives Ausmass</a:t>
            </a:r>
          </a:p>
          <a:p>
            <a:pPr lvl="1"/>
            <a:r>
              <a:rPr lang="de-CH" dirty="0" smtClean="0"/>
              <a:t>Ev. öffentliche Sensibilität</a:t>
            </a:r>
          </a:p>
          <a:p>
            <a:r>
              <a:rPr lang="de-CH" dirty="0" smtClean="0"/>
              <a:t>Gewerkschaftlich veränderbar</a:t>
            </a:r>
          </a:p>
          <a:p>
            <a:pPr lvl="1"/>
            <a:r>
              <a:rPr lang="de-CH" dirty="0" smtClean="0"/>
              <a:t>Nationaler Handlungsspielraum vorhanden</a:t>
            </a:r>
          </a:p>
          <a:p>
            <a:pPr lvl="1"/>
            <a:r>
              <a:rPr lang="de-CH" dirty="0" smtClean="0"/>
              <a:t>Nationale Ebene als Handlungsfeld</a:t>
            </a:r>
          </a:p>
          <a:p>
            <a:pPr lvl="1"/>
            <a:r>
              <a:rPr lang="de-CH" dirty="0" smtClean="0"/>
              <a:t>Kantonale/kommunale Ebene: Eher Parteien</a:t>
            </a:r>
          </a:p>
          <a:p>
            <a:r>
              <a:rPr lang="de-CH" dirty="0" smtClean="0"/>
              <a:t>Politisch intakte Erfolgsaussichten</a:t>
            </a:r>
          </a:p>
          <a:p>
            <a:r>
              <a:rPr lang="de-CH" dirty="0" smtClean="0"/>
              <a:t>Ökonomisch positive Auswirkungen auf Beschäftigte</a:t>
            </a:r>
          </a:p>
          <a:p>
            <a:pPr lvl="1"/>
            <a:r>
              <a:rPr lang="de-CH" dirty="0" smtClean="0"/>
              <a:t>Pos. Verteilungseffekt</a:t>
            </a:r>
          </a:p>
          <a:p>
            <a:pPr lvl="1"/>
            <a:r>
              <a:rPr lang="de-CH" dirty="0" smtClean="0"/>
              <a:t>Kein negativer Effekt auf Arbeitslosigkeit</a:t>
            </a:r>
          </a:p>
        </p:txBody>
      </p:sp>
    </p:spTree>
    <p:extLst>
      <p:ext uri="{BB962C8B-B14F-4D97-AF65-F5344CB8AC3E}">
        <p14:creationId xmlns:p14="http://schemas.microsoft.com/office/powerpoint/2010/main" val="4177001821"/>
      </p:ext>
    </p:extLst>
  </p:cSld>
  <p:clrMapOvr>
    <a:masterClrMapping/>
  </p:clrMapOvr>
  <p:transition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472608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Generell</a:t>
            </a:r>
          </a:p>
          <a:p>
            <a:pPr lvl="1"/>
            <a:r>
              <a:rPr lang="de-CH" dirty="0" smtClean="0"/>
              <a:t>Verbesserung </a:t>
            </a:r>
            <a:r>
              <a:rPr lang="de-CH" dirty="0"/>
              <a:t>der gesetzlichen Mindestlohninstrumente (insb. AVE GAV) </a:t>
            </a:r>
            <a:endParaRPr lang="de-CH" dirty="0" smtClean="0"/>
          </a:p>
          <a:p>
            <a:pPr lvl="1"/>
            <a:r>
              <a:rPr lang="de-CH" dirty="0" smtClean="0"/>
              <a:t>Beseitigung der Frauen-Lohndiskriminierung</a:t>
            </a:r>
          </a:p>
          <a:p>
            <a:pPr lvl="1"/>
            <a:endParaRPr lang="de-CH" dirty="0" smtClean="0"/>
          </a:p>
          <a:p>
            <a:r>
              <a:rPr lang="de-CH" dirty="0" smtClean="0"/>
              <a:t>Mittlere Löhne</a:t>
            </a:r>
          </a:p>
          <a:p>
            <a:pPr lvl="1"/>
            <a:r>
              <a:rPr lang="de-CH" dirty="0" smtClean="0"/>
              <a:t>Aktive GAV-Politik für «Qualifizierte» (Journalismus, Industrie u.a.)</a:t>
            </a:r>
          </a:p>
          <a:p>
            <a:r>
              <a:rPr lang="de-CH" dirty="0" smtClean="0"/>
              <a:t>Tiefe Löhne</a:t>
            </a:r>
          </a:p>
          <a:p>
            <a:pPr lvl="1"/>
            <a:r>
              <a:rPr lang="de-CH" dirty="0" smtClean="0"/>
              <a:t>Aktive GAV-Politik (Detailhandel, Gartenbau, Seilbahnen, Callcenter u.a.)</a:t>
            </a:r>
          </a:p>
          <a:p>
            <a:pPr lvl="1"/>
            <a:r>
              <a:rPr lang="de-CH" dirty="0"/>
              <a:t>Gesetzlicher Mindestlohn (22 Fr./h</a:t>
            </a:r>
            <a:r>
              <a:rPr lang="de-CH" dirty="0" smtClean="0"/>
              <a:t>)</a:t>
            </a:r>
          </a:p>
          <a:p>
            <a:r>
              <a:rPr lang="de-CH" dirty="0" smtClean="0"/>
              <a:t>Hohe Löhne</a:t>
            </a:r>
          </a:p>
          <a:p>
            <a:pPr lvl="1"/>
            <a:r>
              <a:rPr lang="de-CH" dirty="0" smtClean="0"/>
              <a:t>Massnahmen für tiefe und mittlere Löhne wirken ausgleichend</a:t>
            </a:r>
          </a:p>
          <a:p>
            <a:pPr lvl="1"/>
            <a:r>
              <a:rPr lang="de-CH" dirty="0" smtClean="0"/>
              <a:t>Weitere Projekte: 1:12, ev. Bonussteuer usw.</a:t>
            </a:r>
          </a:p>
          <a:p>
            <a:pPr lvl="1"/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3" y="116632"/>
            <a:ext cx="8229600" cy="792386"/>
          </a:xfrm>
        </p:spPr>
        <p:txBody>
          <a:bodyPr/>
          <a:lstStyle/>
          <a:p>
            <a:r>
              <a:rPr lang="de-CH" dirty="0" smtClean="0"/>
              <a:t>Massnahmen: Priorität der Lohnpolitik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3276652"/>
      </p:ext>
    </p:extLst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Massnahmen: Sozialversicherungen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de-CH" dirty="0" smtClean="0"/>
              <a:t>Priorität: Stärkung der AHV (</a:t>
            </a:r>
            <a:r>
              <a:rPr lang="de-CH" dirty="0" err="1" smtClean="0"/>
              <a:t>AHVplus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Verbesserung der Altersvorsorge</a:t>
            </a:r>
          </a:p>
          <a:p>
            <a:pPr lvl="1"/>
            <a:r>
              <a:rPr lang="de-CH" dirty="0" smtClean="0"/>
              <a:t>Kaufkraftzuwachs für Beschäftigte</a:t>
            </a:r>
          </a:p>
          <a:p>
            <a:r>
              <a:rPr lang="de-CH" dirty="0" smtClean="0"/>
              <a:t>Grundsätzlich: Mind. Schutz der ALV-Leistungen, </a:t>
            </a:r>
            <a:r>
              <a:rPr lang="de-CH" dirty="0" err="1" smtClean="0"/>
              <a:t>Deplafonierung</a:t>
            </a:r>
            <a:r>
              <a:rPr lang="de-CH" dirty="0" smtClean="0"/>
              <a:t> der Beiträge</a:t>
            </a:r>
          </a:p>
          <a:p>
            <a:pPr lvl="1"/>
            <a:r>
              <a:rPr lang="de-CH" dirty="0" smtClean="0"/>
              <a:t>Gute ALV -&gt; starke Verhandlungsposition der Beschäftigten</a:t>
            </a:r>
          </a:p>
          <a:p>
            <a:r>
              <a:rPr lang="de-CH" dirty="0" smtClean="0"/>
              <a:t>Mittelfristig: Ausbau KV-Prämienverbilligungen </a:t>
            </a:r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575501676"/>
      </p:ext>
    </p:extLst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386"/>
          </a:xfrm>
        </p:spPr>
        <p:txBody>
          <a:bodyPr/>
          <a:lstStyle/>
          <a:p>
            <a:r>
              <a:rPr lang="de-CH" dirty="0" smtClean="0"/>
              <a:t>Übrige Massnahmen: Unterstützung der Kooperationspartner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de-CH" dirty="0" smtClean="0"/>
              <a:t>Bekämpfung von Steuersenkungen</a:t>
            </a:r>
          </a:p>
          <a:p>
            <a:r>
              <a:rPr lang="de-CH" dirty="0" smtClean="0"/>
              <a:t>Initiative Erbschaftssteuer, Pauschalsteuer</a:t>
            </a:r>
          </a:p>
          <a:p>
            <a:r>
              <a:rPr lang="de-CH" dirty="0" smtClean="0"/>
              <a:t>Offensive im gemeinnützigen Wohnbau – Engagement des Bundes</a:t>
            </a:r>
          </a:p>
          <a:p>
            <a:endParaRPr lang="de-CH" dirty="0"/>
          </a:p>
          <a:p>
            <a:r>
              <a:rPr lang="de-CH" dirty="0"/>
              <a:t>Mittelfristig: Steuerharmonisierung</a:t>
            </a:r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197507566"/>
      </p:ext>
    </p:extLst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50825" y="260990"/>
            <a:ext cx="8435975" cy="490537"/>
          </a:xfrm>
        </p:spPr>
        <p:txBody>
          <a:bodyPr/>
          <a:lstStyle/>
          <a:p>
            <a:r>
              <a:rPr lang="de-CH" sz="2800" dirty="0" smtClean="0">
                <a:solidFill>
                  <a:schemeClr val="tx1"/>
                </a:solidFill>
              </a:rPr>
              <a:t>Schwacher Arbeitnehmerschutz führt nicht zu tieferer Arbeitslosigkeit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25393"/>
              </p:ext>
            </p:extLst>
          </p:nvPr>
        </p:nvGraphicFramePr>
        <p:xfrm>
          <a:off x="250825" y="1600200"/>
          <a:ext cx="8642351" cy="4519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983"/>
                <a:gridCol w="1656184"/>
                <a:gridCol w="2160240"/>
                <a:gridCol w="2232944"/>
              </a:tblGrid>
              <a:tr h="892898">
                <a:tc>
                  <a:txBody>
                    <a:bodyPr/>
                    <a:lstStyle/>
                    <a:p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 smtClean="0">
                          <a:solidFill>
                            <a:schemeClr val="tx1"/>
                          </a:solidFill>
                        </a:rPr>
                        <a:t>Schweiz</a:t>
                      </a:r>
                      <a:endParaRPr lang="de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 smtClean="0">
                          <a:solidFill>
                            <a:schemeClr val="tx1"/>
                          </a:solidFill>
                        </a:rPr>
                        <a:t>Norwegen</a:t>
                      </a:r>
                      <a:endParaRPr lang="de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0" dirty="0" smtClean="0">
                          <a:solidFill>
                            <a:schemeClr val="tx1"/>
                          </a:solidFill>
                        </a:rPr>
                        <a:t>Niederlande</a:t>
                      </a:r>
                      <a:endParaRPr lang="de-CH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8823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Arbeitslosigkeit 2011</a:t>
                      </a:r>
                      <a:br>
                        <a:rPr lang="de-CH" sz="1800" dirty="0" smtClean="0"/>
                      </a:br>
                      <a:r>
                        <a:rPr lang="de-CH" sz="1800" dirty="0" smtClean="0"/>
                        <a:t>(strukturell)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3.9%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3.3%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3.7%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de-CH" sz="1800" dirty="0" smtClean="0">
                          <a:solidFill>
                            <a:schemeClr val="tx1"/>
                          </a:solidFill>
                        </a:rPr>
                        <a:t>Kündigungsschutz</a:t>
                      </a:r>
                    </a:p>
                    <a:p>
                      <a:r>
                        <a:rPr lang="de-CH" sz="1800" dirty="0" smtClean="0">
                          <a:solidFill>
                            <a:schemeClr val="tx1"/>
                          </a:solidFill>
                        </a:rPr>
                        <a:t>(Beispiele)</a:t>
                      </a:r>
                      <a:endParaRPr lang="de-CH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«Sachlicher</a:t>
                      </a:r>
                      <a:r>
                        <a:rPr lang="de-CH" sz="1800" baseline="0" dirty="0" smtClean="0"/>
                        <a:t> Grund» für Kündigung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Entlassungen bewilligungspflichtig</a:t>
                      </a:r>
                      <a:r>
                        <a:rPr lang="de-CH" sz="1800" baseline="0" dirty="0" smtClean="0"/>
                        <a:t> 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8823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Mindestlöhne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Ca.</a:t>
                      </a:r>
                      <a:r>
                        <a:rPr lang="de-CH" sz="1800" baseline="0" dirty="0" smtClean="0"/>
                        <a:t> 40% GAV-Abdeckung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Ca. 70% GAV-Abdeckung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Staatlicher Mindestlohn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606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Schutz</a:t>
                      </a:r>
                      <a:r>
                        <a:rPr lang="de-CH" sz="1800" baseline="0" dirty="0" smtClean="0"/>
                        <a:t> der Personalvertretungen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Kein bes. Schutz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Bei Kündigung u.a. Rücksprache mit Gewerkschaften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dirty="0" smtClean="0"/>
                        <a:t>Kündigung nur</a:t>
                      </a:r>
                      <a:r>
                        <a:rPr lang="de-CH" sz="1800" baseline="0" dirty="0" smtClean="0"/>
                        <a:t> bei schwerwiegenden Gründen</a:t>
                      </a:r>
                      <a:endParaRPr lang="de-CH" sz="1800" dirty="0"/>
                    </a:p>
                  </a:txBody>
                  <a:tcPr marL="91455" marR="91455" marT="45730" marB="4573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20339"/>
      </p:ext>
    </p:extLst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352159" cy="792386"/>
          </a:xfrm>
        </p:spPr>
        <p:txBody>
          <a:bodyPr/>
          <a:lstStyle/>
          <a:p>
            <a:r>
              <a:rPr lang="de-CH" sz="2800" dirty="0" smtClean="0"/>
              <a:t>Mindestlöhne: Kein Anstieg der Arbeitslosigkeit </a:t>
            </a:r>
            <a:endParaRPr lang="de-DE" sz="28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2600" dirty="0"/>
              <a:t>Höhere Mindestlöhne = tiefere Renditen der Unternehmen</a:t>
            </a:r>
          </a:p>
          <a:p>
            <a:r>
              <a:rPr lang="de-CH" sz="2600" dirty="0" smtClean="0"/>
              <a:t>Bei höherem Lohn müssen Tieflohnbeschäftigte weniger arbeiten (z.B. Aufgabe von Nebenjobs)</a:t>
            </a:r>
          </a:p>
          <a:p>
            <a:r>
              <a:rPr lang="de-CH" sz="2600" dirty="0" smtClean="0"/>
              <a:t>Verhinderung von Lohndumping</a:t>
            </a:r>
          </a:p>
          <a:p>
            <a:r>
              <a:rPr lang="de-CH" sz="2600" dirty="0" smtClean="0"/>
              <a:t>Zurückführung von ehemals ausgelagerten Tätigkeiten (Reinigung, Verpflegung u.a.)</a:t>
            </a:r>
          </a:p>
          <a:p>
            <a:r>
              <a:rPr lang="de-CH" sz="2600" dirty="0" smtClean="0"/>
              <a:t>Mehr Lohn = Möglichkeit, sich weiterzubilden</a:t>
            </a:r>
          </a:p>
          <a:p>
            <a:r>
              <a:rPr lang="de-CH" sz="2600" dirty="0" smtClean="0"/>
              <a:t>Mehr Kaufkraft</a:t>
            </a:r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003234735"/>
      </p:ext>
    </p:extLst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9600" cy="625475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de-CH" smtClean="0"/>
              <a:t>Mindestlöhne führen nicht zu mehr Arbeitslosigkeit: Besonderheit der Schweiz</a:t>
            </a:r>
            <a:endParaRPr lang="de-DE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47418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de-CH" sz="2400" dirty="0" smtClean="0"/>
              <a:t>Schweiz hat seit 150 Jahren Mindestlöhne in GAV, seit 70 Jahren in AVE GAV. Sie ist damit punkto Beschäftigung gut gefahren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CH" sz="1000" dirty="0" smtClean="0"/>
          </a:p>
          <a:p>
            <a:pPr eaLnBrk="1" hangingPunct="1">
              <a:defRPr/>
            </a:pPr>
            <a:r>
              <a:rPr lang="de-CH" sz="2400" dirty="0" smtClean="0"/>
              <a:t>Befunde aus internationalen Studien gelten auch für die Schweiz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CH" sz="1000" dirty="0" smtClean="0"/>
          </a:p>
          <a:p>
            <a:pPr eaLnBrk="1" hangingPunct="1">
              <a:defRPr/>
            </a:pPr>
            <a:r>
              <a:rPr lang="de-CH" sz="2400" dirty="0" smtClean="0"/>
              <a:t>Kaum Gefahr von Jugendarbeitslosigkeit. </a:t>
            </a:r>
            <a:br>
              <a:rPr lang="de-CH" sz="2400" dirty="0" smtClean="0"/>
            </a:br>
            <a:r>
              <a:rPr lang="de-CH" sz="2400" dirty="0" smtClean="0"/>
              <a:t>Einstieg der jungen Erwachsenen ins Berufsleben über Lehre, nicht über Tieflohnjob (wie USA u.a.)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de-CH" sz="1000" dirty="0" smtClean="0"/>
          </a:p>
          <a:p>
            <a:pPr eaLnBrk="1" hangingPunct="1">
              <a:defRPr/>
            </a:pPr>
            <a:r>
              <a:rPr lang="de-CH" sz="2400" dirty="0" smtClean="0"/>
              <a:t>Mindestlohn von 22 Fr./h würde einen Teil der Lohndiskriminierung der Frauen beseitigen</a:t>
            </a:r>
          </a:p>
          <a:p>
            <a:pPr lvl="1" eaLnBrk="1" hangingPunct="1">
              <a:defRPr/>
            </a:pPr>
            <a:r>
              <a:rPr lang="de-CH" sz="1800" dirty="0" smtClean="0"/>
              <a:t>Frauenlöhne nähern sich den «Marktlöhnen»</a:t>
            </a:r>
          </a:p>
          <a:p>
            <a:pPr lvl="1" eaLnBrk="1" hangingPunct="1">
              <a:defRPr/>
            </a:pPr>
            <a:r>
              <a:rPr lang="de-CH" sz="1800" dirty="0" smtClean="0"/>
              <a:t>Keine negativen Beschäftigungseffekte durch Beseitigung der «Diskriminierung»</a:t>
            </a:r>
          </a:p>
          <a:p>
            <a:pPr eaLnBrk="1" hangingPunct="1"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07155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625475"/>
          </a:xfrm>
        </p:spPr>
        <p:txBody>
          <a:bodyPr/>
          <a:lstStyle/>
          <a:p>
            <a:r>
              <a:rPr lang="de-CH" smtClean="0"/>
              <a:t>Wie hoch ist ein Mindestlohn von 22 Fr./h?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CH" dirty="0" smtClean="0"/>
              <a:t>Schweiz hat im internationalen Vergleich höchste Löhne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CH" sz="1000" dirty="0" smtClean="0"/>
          </a:p>
          <a:p>
            <a:pPr>
              <a:defRPr/>
            </a:pPr>
            <a:r>
              <a:rPr lang="de-CH" dirty="0" smtClean="0"/>
              <a:t>Ein wirksamer Mindestlohn sollte absolut auch höher sein als Mindestlöhne in anderen Ländern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de-CH" sz="1000" dirty="0" smtClean="0"/>
          </a:p>
          <a:p>
            <a:pPr>
              <a:defRPr/>
            </a:pPr>
            <a:r>
              <a:rPr lang="de-CH" dirty="0" smtClean="0"/>
              <a:t>22 Fr./h entsprechen 61% des Medianlohnes</a:t>
            </a:r>
          </a:p>
          <a:p>
            <a:pPr lvl="1">
              <a:defRPr/>
            </a:pPr>
            <a:r>
              <a:rPr lang="de-CH" dirty="0" smtClean="0"/>
              <a:t>Mindestlöhne in % des Medians international: Türkei 71%, Frankreich 60%, Neuseeland 59%, Slowenien 58% u.a.</a:t>
            </a:r>
          </a:p>
          <a:p>
            <a:pPr marL="349250" lvl="1" indent="0">
              <a:buFont typeface="Symbol" pitchFamily="18" charset="2"/>
              <a:buNone/>
              <a:defRPr/>
            </a:pPr>
            <a:endParaRPr lang="de-CH" sz="1000" dirty="0" smtClean="0"/>
          </a:p>
          <a:p>
            <a:pPr>
              <a:defRPr/>
            </a:pPr>
            <a:r>
              <a:rPr lang="de-CH" dirty="0" smtClean="0"/>
              <a:t>9% der Schweizer Beschäftigten haben weniger als 22 Fr./h</a:t>
            </a:r>
          </a:p>
          <a:p>
            <a:pPr lvl="1">
              <a:defRPr/>
            </a:pPr>
            <a:r>
              <a:rPr lang="de-CH" dirty="0" smtClean="0"/>
              <a:t>8.50 Euro in Deutschland: 16% verdienen weniger</a:t>
            </a:r>
          </a:p>
          <a:p>
            <a:pPr lvl="1">
              <a:defRPr/>
            </a:pPr>
            <a:r>
              <a:rPr lang="de-CH" dirty="0" smtClean="0"/>
              <a:t>8.50 Euro in Österreich: 15% verdienen weniger</a:t>
            </a:r>
          </a:p>
        </p:txBody>
      </p:sp>
    </p:spTree>
    <p:extLst>
      <p:ext uri="{BB962C8B-B14F-4D97-AF65-F5344CB8AC3E}">
        <p14:creationId xmlns:p14="http://schemas.microsoft.com/office/powerpoint/2010/main" val="824071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Bruttoinlandprodukt vs. Bruttonationaleinkommen</a:t>
            </a:r>
            <a:endParaRPr lang="de-CH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Bruttoinlandprodukt: </a:t>
            </a:r>
            <a:br>
              <a:rPr lang="de-CH" dirty="0" smtClean="0"/>
            </a:br>
            <a:r>
              <a:rPr lang="de-CH" dirty="0" smtClean="0"/>
              <a:t>Inländische Produktion oder Einkommen (Inlandprinzip)</a:t>
            </a:r>
          </a:p>
          <a:p>
            <a:r>
              <a:rPr lang="de-CH" dirty="0" smtClean="0"/>
              <a:t>Bruttonationaleinkommen BNE (früher BSP):</a:t>
            </a:r>
            <a:br>
              <a:rPr lang="de-CH" dirty="0" smtClean="0"/>
            </a:br>
            <a:r>
              <a:rPr lang="de-CH" dirty="0" smtClean="0"/>
              <a:t>Einkommen der Inländer (Inländerprinzip)</a:t>
            </a:r>
          </a:p>
          <a:p>
            <a:pPr lvl="1"/>
            <a:r>
              <a:rPr lang="de-CH" dirty="0" smtClean="0"/>
              <a:t>Saldo Arbeitseinkommen (Löhne) 2012: -18.0 Mrd. Fr.</a:t>
            </a:r>
          </a:p>
          <a:p>
            <a:pPr lvl="1"/>
            <a:r>
              <a:rPr lang="de-CH" dirty="0" smtClean="0"/>
              <a:t>Saldo Kapitaleinkommen 2012: 		    +39.6 Mrd. Fr.</a:t>
            </a:r>
          </a:p>
          <a:p>
            <a:pPr marL="0" indent="0">
              <a:buNone/>
            </a:pPr>
            <a:endParaRPr lang="de-CH" dirty="0" smtClean="0"/>
          </a:p>
          <a:p>
            <a:pPr lvl="1"/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91403085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-SGB-_DL_Powerpointvorlage_weiss">
  <a:themeElements>
    <a:clrScheme name="Präsentation SG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äsentation SGB">
      <a:majorFont>
        <a:latin typeface="Futura Hv BT"/>
        <a:ea typeface=""/>
        <a:cs typeface=""/>
      </a:majorFont>
      <a:minorFont>
        <a:latin typeface="Futura Md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 S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 S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 S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2668</Words>
  <Application>Microsoft Office PowerPoint</Application>
  <PresentationFormat>Bildschirmpräsentation (4:3)</PresentationFormat>
  <Paragraphs>534</Paragraphs>
  <Slides>88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88</vt:i4>
      </vt:variant>
    </vt:vector>
  </HeadingPairs>
  <TitlesOfParts>
    <vt:vector size="90" baseType="lpstr">
      <vt:lpstr>D-SGB-_DL_Powerpointvorlage_weiss</vt:lpstr>
      <vt:lpstr>Microsoft Excel-Diagramm</vt:lpstr>
      <vt:lpstr>Wie macht man Wirtschaftsprognosen?</vt:lpstr>
      <vt:lpstr>Übersicht</vt:lpstr>
      <vt:lpstr>Art der Prognosen</vt:lpstr>
      <vt:lpstr>Welche Prognosen gibt es?</vt:lpstr>
      <vt:lpstr>Ökonomische Zusammenhänge</vt:lpstr>
      <vt:lpstr>Was heisst Wirtschaftswachstum I?</vt:lpstr>
      <vt:lpstr>Auswirkungen der neuen BIP-Revision</vt:lpstr>
      <vt:lpstr>Was heisst Wirtschaftswachstum II?</vt:lpstr>
      <vt:lpstr>Bruttoinlandprodukt vs. Bruttonationaleinkommen</vt:lpstr>
      <vt:lpstr>Zusammenhang BIP/Beschäftigung I</vt:lpstr>
      <vt:lpstr>Zusammenhang BIP/Beschäftigung II</vt:lpstr>
      <vt:lpstr>BIP- und Beschäftigungswachstum 1991 bis 2012</vt:lpstr>
      <vt:lpstr>Arbeitslosigkeit</vt:lpstr>
      <vt:lpstr>BIP-Wachstum und Veränderung der Erwerbslosigkeit (1996-2010)</vt:lpstr>
      <vt:lpstr>Teuerung/Preise</vt:lpstr>
      <vt:lpstr>Preise privater Unternehmen im Inland</vt:lpstr>
      <vt:lpstr>Preise privater Unternehmen im Inland</vt:lpstr>
      <vt:lpstr>Preise importierter Produkte</vt:lpstr>
      <vt:lpstr>Administrierte Preise</vt:lpstr>
      <vt:lpstr>Preise und Löhne</vt:lpstr>
      <vt:lpstr>Bedeutung der Geldpolitik</vt:lpstr>
      <vt:lpstr>PowerPoint-Präsentation</vt:lpstr>
      <vt:lpstr>Bautätigkeit, Zinsen und Einkommen</vt:lpstr>
      <vt:lpstr>Bedeutung der Geldpolitik</vt:lpstr>
      <vt:lpstr>SNB hat Devisenmarkt mit «sichtbarer» oder «unsichtbarer Hand» gesteuert </vt:lpstr>
      <vt:lpstr>Bedeutung der Finanzpolitik</vt:lpstr>
      <vt:lpstr>Bedeutung der Finanzpolitik</vt:lpstr>
      <vt:lpstr>PowerPoint-Präsentation</vt:lpstr>
      <vt:lpstr>PowerPoint-Präsentation</vt:lpstr>
      <vt:lpstr>Löhne und Wirtschaftswachstum</vt:lpstr>
      <vt:lpstr>PowerPoint-Präsentation</vt:lpstr>
      <vt:lpstr>Bestimmung des BIP</vt:lpstr>
      <vt:lpstr>Kleine Schweiz stark abhängig von Auslandkonjunktur</vt:lpstr>
      <vt:lpstr>PowerPoint-Präsentation</vt:lpstr>
      <vt:lpstr>Aber nicht nur</vt:lpstr>
      <vt:lpstr>BIP: Schweiz wächst stärker als Deutschland</vt:lpstr>
      <vt:lpstr>BIP pro Kopf: Stagnation in der Schweiz</vt:lpstr>
      <vt:lpstr>Arbeitsmarktregulierungen und Arbeitslosigkeit </vt:lpstr>
      <vt:lpstr>Schlechte Arbeitsmarktregulierung führt nicht zu tieferer Arbeitslosigkeit</vt:lpstr>
      <vt:lpstr>Prognosemethoden</vt:lpstr>
      <vt:lpstr>Was wissen wir?</vt:lpstr>
      <vt:lpstr>Methoden</vt:lpstr>
      <vt:lpstr>Konjunkturprognosen mit heute vorliegenden Daten</vt:lpstr>
      <vt:lpstr>Indikator weist auf leichtes BIP-Wachstum hin</vt:lpstr>
      <vt:lpstr>Konjunkturprognosen mit heute vorliegenden Daten</vt:lpstr>
      <vt:lpstr>Konjunkturprognosen mit strukturellen makroökonomischen Modellen</vt:lpstr>
      <vt:lpstr>PowerPoint-Präsentation</vt:lpstr>
      <vt:lpstr>Konjunkturprognosen mit strukturellen makroökonomischen Modellen</vt:lpstr>
      <vt:lpstr>Langfristszenarien</vt:lpstr>
      <vt:lpstr>Künftiges Wachstum der Reallöhne?</vt:lpstr>
      <vt:lpstr>Aufgaben</vt:lpstr>
      <vt:lpstr>Anstieg der Erwerbslosigkeit in den letzten 20 J.</vt:lpstr>
      <vt:lpstr>Zu wenig oder falsche Arbeitsplätze?</vt:lpstr>
      <vt:lpstr>Zu wenig oder falsche Arbeitsplätze?</vt:lpstr>
      <vt:lpstr>Arbeitskräftemangel vergleichsweise gering</vt:lpstr>
      <vt:lpstr>Zu wenig oder falsche Arbeitsplätze?</vt:lpstr>
      <vt:lpstr>Bildungsstand der Bevölkerung hielt mit dem Bedarf weitgehend Schritt</vt:lpstr>
      <vt:lpstr>Schweizer Exportüberschüsse mit Asien – auch mit China</vt:lpstr>
      <vt:lpstr>Problem der gestiegenen Arbeitslosigkeit ist grösstenteils hausgemacht</vt:lpstr>
      <vt:lpstr>Arbeitslosigkeit:  Soziale Not, wirtschaftlicher Schaden</vt:lpstr>
      <vt:lpstr>PowerPoint-Präsentation</vt:lpstr>
      <vt:lpstr>BIP-Wachstum pro Kopf</vt:lpstr>
      <vt:lpstr>BIP-Wachstum pro Kopf</vt:lpstr>
      <vt:lpstr>Bevölkerungswachstum</vt:lpstr>
      <vt:lpstr>Zusammenhang BIP-Wachstum Eurozone/Schweiz (1996-2008)</vt:lpstr>
      <vt:lpstr>BIP-Wachstum und Veränderung der Erwerbslosigkeit (1996-2010)</vt:lpstr>
      <vt:lpstr>Verteilung zwischen Kapital und Arbeit</vt:lpstr>
      <vt:lpstr>Weniger Reallohn – mehr Stress</vt:lpstr>
      <vt:lpstr>Manager werden zu «Shareholders»</vt:lpstr>
      <vt:lpstr>Tieflöhne zu mittleren Löhnen: Keine Akzentuierung in der Schweiz</vt:lpstr>
      <vt:lpstr>Nach wie vor grosse Lohnunterschiede zwischen Frauen und Männern</vt:lpstr>
      <vt:lpstr>Steuersenkungen für hohe Einkommen am stärksten</vt:lpstr>
      <vt:lpstr>Krankenkassenprämien steigen stärker als Prämienverbilligungen</vt:lpstr>
      <vt:lpstr>Weniger Investitionen in günstige Wohnungen</vt:lpstr>
      <vt:lpstr>Real-Einkommen 2000-2010: 4-köpfige Familie</vt:lpstr>
      <vt:lpstr>Handlungsspielräume/-ebenen</vt:lpstr>
      <vt:lpstr>Beiträge zur Lohnschere: Höchste vs. tiefste 10 Prozent (p90/p10)</vt:lpstr>
      <vt:lpstr>Reallohnwachstum 2004-2010</vt:lpstr>
      <vt:lpstr>Reallohnwachstum: Veränd. der Beschäftigungsstruktur (composition) und übrige Faktoren </vt:lpstr>
      <vt:lpstr>Reallohnentwicklung nach Lohnklassen</vt:lpstr>
      <vt:lpstr>Gewerkschaftliche Handlungsmöglichkeiten: Grundsätzliche Überlegungen</vt:lpstr>
      <vt:lpstr>Massnahmen: Priorität der Lohnpolitik</vt:lpstr>
      <vt:lpstr>Massnahmen: Sozialversicherungen</vt:lpstr>
      <vt:lpstr>Übrige Massnahmen: Unterstützung der Kooperationspartner</vt:lpstr>
      <vt:lpstr>Schwacher Arbeitnehmerschutz führt nicht zu tieferer Arbeitslosigkeit</vt:lpstr>
      <vt:lpstr>Mindestlöhne: Kein Anstieg der Arbeitslosigkeit </vt:lpstr>
      <vt:lpstr>Mindestlöhne führen nicht zu mehr Arbeitslosigkeit: Besonderheit der Schweiz</vt:lpstr>
      <vt:lpstr>Wie hoch ist ein Mindestlohn von 22 Fr./h?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"Spart sich der Staat kaputt?" Wirtschaftliche Zusammenhänge und die Rolle der Gewerkschaften</dc:title>
  <dc:creator>Tanner Anna</dc:creator>
  <cp:lastModifiedBy>Daniel Lampart</cp:lastModifiedBy>
  <cp:revision>206</cp:revision>
  <cp:lastPrinted>2013-01-17T20:37:14Z</cp:lastPrinted>
  <dcterms:created xsi:type="dcterms:W3CDTF">2012-11-15T07:13:59Z</dcterms:created>
  <dcterms:modified xsi:type="dcterms:W3CDTF">2013-08-22T09:25:25Z</dcterms:modified>
</cp:coreProperties>
</file>