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64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6" r:id="rId12"/>
    <p:sldId id="268" r:id="rId13"/>
  </p:sldIdLst>
  <p:sldSz cx="9144000" cy="6858000" type="screen4x3"/>
  <p:notesSz cx="6797675" cy="985678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043F"/>
    <a:srgbClr val="00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2679" autoAdjust="0"/>
  </p:normalViewPr>
  <p:slideViewPr>
    <p:cSldViewPr>
      <p:cViewPr varScale="1">
        <p:scale>
          <a:sx n="112" d="100"/>
          <a:sy n="112" d="100"/>
        </p:scale>
        <p:origin x="8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4" tIns="45487" rIns="90974" bIns="4548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0"/>
            <a:ext cx="2946400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4" tIns="45487" rIns="90974" bIns="4548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81699"/>
            <a:ext cx="4984750" cy="4435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4" tIns="45487" rIns="90974" bIns="454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3397"/>
            <a:ext cx="2946400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4" tIns="45487" rIns="90974" bIns="4548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363397"/>
            <a:ext cx="2946400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4" tIns="45487" rIns="90974" bIns="4548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5479D0-DE96-4883-A39E-E7BB7EABC8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77496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04179"/>
            <a:ext cx="2645816" cy="768096"/>
          </a:xfrm>
          <a:prstGeom prst="rect">
            <a:avLst/>
          </a:prstGeom>
        </p:spPr>
      </p:pic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52021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1773238"/>
            <a:ext cx="8353425" cy="4318000"/>
          </a:xfrm>
          <a:prstGeom prst="rect">
            <a:avLst/>
          </a:prstGeom>
        </p:spPr>
        <p:txBody>
          <a:bodyPr vert="eaVert"/>
          <a:lstStyle>
            <a:lvl1pPr marL="342900" indent="-3429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8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5768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kaler Titel 1"/>
          <p:cNvSpPr>
            <a:spLocks noGrp="1"/>
          </p:cNvSpPr>
          <p:nvPr>
            <p:ph type="title" orient="vert"/>
          </p:nvPr>
        </p:nvSpPr>
        <p:spPr>
          <a:xfrm>
            <a:off x="6661150" y="404813"/>
            <a:ext cx="2087563" cy="5686425"/>
          </a:xfrm>
          <a:prstGeom prst="rect">
            <a:avLst/>
          </a:prstGeom>
        </p:spPr>
        <p:txBody>
          <a:bodyPr vert="eaVert"/>
          <a:lstStyle>
            <a:lvl1pPr algn="l">
              <a:defRPr sz="2800">
                <a:solidFill>
                  <a:srgbClr val="004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4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404813"/>
            <a:ext cx="6113462" cy="5686425"/>
          </a:xfrm>
          <a:prstGeom prst="rect">
            <a:avLst/>
          </a:prstGeom>
        </p:spPr>
        <p:txBody>
          <a:bodyPr vert="eaVert"/>
          <a:lstStyle>
            <a:lvl1pPr marL="342900" indent="-3429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6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659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0" y="6629400"/>
            <a:ext cx="838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/>
            </a:lvl1pPr>
          </a:lstStyle>
          <a:p>
            <a:pPr algn="r">
              <a:defRPr/>
            </a:pPr>
            <a:r>
              <a:rPr lang="de-DE" sz="800" dirty="0" smtClean="0">
                <a:solidFill>
                  <a:schemeClr val="bg1"/>
                </a:solidFill>
              </a:rPr>
              <a:t>&lt;Name&gt;</a:t>
            </a:r>
            <a:endParaRPr lang="de-DE" sz="800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4032447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9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6193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0" y="6629400"/>
            <a:ext cx="838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/>
            </a:lvl1pPr>
          </a:lstStyle>
          <a:p>
            <a:pPr algn="r">
              <a:defRPr/>
            </a:pPr>
            <a:r>
              <a:rPr lang="de-DE" sz="800" dirty="0" smtClean="0">
                <a:solidFill>
                  <a:schemeClr val="bg1"/>
                </a:solidFill>
              </a:rPr>
              <a:t>&lt;Name&gt;</a:t>
            </a:r>
            <a:endParaRPr lang="de-DE" sz="800" dirty="0">
              <a:solidFill>
                <a:schemeClr val="bg1"/>
              </a:solidFill>
            </a:endParaRP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/>
          <a:lstStyle>
            <a:lvl1pPr algn="l">
              <a:defRPr sz="3600" b="1" cap="all">
                <a:solidFill>
                  <a:srgbClr val="004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6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0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933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032249"/>
            <a:ext cx="4038600" cy="4205063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016" y="2060848"/>
            <a:ext cx="4038600" cy="4176464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10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5623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0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13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1184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73595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455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4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 marL="342900" indent="-342900">
              <a:buFont typeface="Symbol" panose="05050102010706020507" pitchFamily="18" charset="2"/>
              <a:buChar char="-"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Symbol" panose="05050102010706020507" pitchFamily="18" charset="2"/>
              <a:buChar char="-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Symbol" panose="05050102010706020507" pitchFamily="18" charset="2"/>
              <a:buChar char="-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Symbol" panose="05050102010706020507" pitchFamily="18" charset="2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77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408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4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Rectangle 58"/>
          <p:cNvSpPr>
            <a:spLocks noChangeArrowheads="1"/>
          </p:cNvSpPr>
          <p:nvPr userDrawn="1"/>
        </p:nvSpPr>
        <p:spPr bwMode="auto">
          <a:xfrm>
            <a:off x="3347616" y="6602016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 eaLnBrk="0" hangingPunct="0">
              <a:lnSpc>
                <a:spcPct val="90000"/>
              </a:lnSpc>
            </a:pPr>
            <a:r>
              <a:rPr lang="de-CH" altLang="de-DE" sz="800" b="0" dirty="0" smtClean="0">
                <a:solidFill>
                  <a:srgbClr val="C2043F"/>
                </a:solidFill>
              </a:rPr>
              <a:t>www.sbpv.ch</a:t>
            </a:r>
            <a:endParaRPr lang="de-CH" altLang="de-DE" sz="800" b="0" dirty="0">
              <a:solidFill>
                <a:srgbClr val="C20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342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3"/>
          <p:cNvSpPr>
            <a:spLocks noChangeArrowheads="1"/>
          </p:cNvSpPr>
          <p:nvPr userDrawn="1"/>
        </p:nvSpPr>
        <p:spPr bwMode="auto">
          <a:xfrm>
            <a:off x="8460432" y="6658769"/>
            <a:ext cx="504056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eaLnBrk="0" hangingPunct="0">
              <a:lnSpc>
                <a:spcPct val="90000"/>
              </a:lnSpc>
            </a:pPr>
            <a:r>
              <a:rPr lang="de-CH" altLang="de-DE" sz="800" dirty="0" smtClean="0"/>
              <a:t>Seite </a:t>
            </a:r>
            <a:fld id="{63D840BB-73B1-45A9-89C4-A44F7F008BAA}" type="slidenum">
              <a:rPr lang="de-CH" altLang="de-DE" sz="800"/>
              <a:pPr eaLnBrk="0" hangingPunct="0">
                <a:lnSpc>
                  <a:spcPct val="90000"/>
                </a:lnSpc>
              </a:pPr>
              <a:t>‹Nr.›</a:t>
            </a:fld>
            <a:endParaRPr lang="de-CH" altLang="de-DE" sz="800" dirty="0"/>
          </a:p>
        </p:txBody>
      </p:sp>
      <p:sp>
        <p:nvSpPr>
          <p:cNvPr id="13" name="Rectangle 58"/>
          <p:cNvSpPr>
            <a:spLocks noChangeArrowheads="1"/>
          </p:cNvSpPr>
          <p:nvPr userDrawn="1"/>
        </p:nvSpPr>
        <p:spPr bwMode="auto">
          <a:xfrm>
            <a:off x="395288" y="6614568"/>
            <a:ext cx="2448520" cy="11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eaLnBrk="0" hangingPunct="0">
              <a:lnSpc>
                <a:spcPct val="90000"/>
              </a:lnSpc>
            </a:pPr>
            <a:r>
              <a:rPr lang="de-CH" altLang="de-DE" sz="800" b="1" dirty="0" smtClean="0">
                <a:solidFill>
                  <a:srgbClr val="004080"/>
                </a:solidFill>
              </a:rPr>
              <a:t>Schweizerischer Bankpersonalverband SBPV</a:t>
            </a:r>
            <a:endParaRPr lang="de-CH" altLang="de-DE" sz="800" b="1" dirty="0">
              <a:solidFill>
                <a:srgbClr val="004080"/>
              </a:solidFill>
            </a:endParaRP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404813"/>
            <a:ext cx="8353425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Mastertitelformat bearbeiten</a:t>
            </a:r>
          </a:p>
        </p:txBody>
      </p:sp>
      <p:sp>
        <p:nvSpPr>
          <p:cNvPr id="16" name="Rectangle 4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73238"/>
            <a:ext cx="8353425" cy="431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Mastertextformat bearbeiten</a:t>
            </a:r>
          </a:p>
          <a:p>
            <a:pPr lvl="1"/>
            <a:r>
              <a:rPr lang="de-CH" altLang="de-DE" dirty="0" smtClean="0"/>
              <a:t>Zweite Ebene</a:t>
            </a:r>
          </a:p>
          <a:p>
            <a:pPr lvl="2"/>
            <a:r>
              <a:rPr lang="de-CH" altLang="de-DE" dirty="0" smtClean="0"/>
              <a:t>Dritte Ebene</a:t>
            </a:r>
          </a:p>
          <a:p>
            <a:pPr lvl="3"/>
            <a:r>
              <a:rPr lang="de-CH" altLang="de-DE" dirty="0" smtClean="0"/>
              <a:t>Vierte Ebene</a:t>
            </a:r>
          </a:p>
          <a:p>
            <a:pPr lvl="4"/>
            <a:r>
              <a:rPr lang="de-CH" altLang="de-DE" dirty="0" smtClean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2" r:id="rId3"/>
    <p:sldLayoutId id="2147483780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408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  <a:ea typeface="ヒラギノ角ゴ Pro W3" pitchFamily="-48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  <a:ea typeface="ヒラギノ角ゴ Pro W3" pitchFamily="-48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  <a:ea typeface="ヒラギノ角ゴ Pro W3" pitchFamily="-48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  <a:ea typeface="ヒラギノ角ゴ Pro W3" pitchFamily="-48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48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48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48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48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Altersvorsorge / Beispiel aus dem neuen CS-Modell</a:t>
            </a:r>
            <a:endParaRPr lang="de-CH" dirty="0"/>
          </a:p>
        </p:txBody>
      </p:sp>
      <p:sp>
        <p:nvSpPr>
          <p:cNvPr id="4" name="Textfeld 3"/>
          <p:cNvSpPr txBox="1"/>
          <p:nvPr/>
        </p:nvSpPr>
        <p:spPr>
          <a:xfrm>
            <a:off x="251520" y="1412776"/>
            <a:ext cx="864096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Ziele der Altersvorsorge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Beispiel CS Modell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Praxisbeispiel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Auswirkungen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Fazit</a:t>
            </a:r>
            <a:endParaRPr lang="de-CH" sz="2300" dirty="0"/>
          </a:p>
          <a:p>
            <a:endParaRPr lang="de-CH" sz="2300" dirty="0" smtClean="0"/>
          </a:p>
          <a:p>
            <a:endParaRPr lang="de-CH" sz="2300" dirty="0" smtClean="0"/>
          </a:p>
          <a:p>
            <a:endParaRPr lang="de-CH" sz="2300" dirty="0" smtClean="0"/>
          </a:p>
          <a:p>
            <a:r>
              <a:rPr lang="de-CH" sz="2300" dirty="0" smtClean="0"/>
              <a:t>Roger Bartholdi</a:t>
            </a:r>
          </a:p>
          <a:p>
            <a:r>
              <a:rPr lang="de-CH" sz="2300" dirty="0" smtClean="0"/>
              <a:t>Vizepräsident</a:t>
            </a:r>
          </a:p>
          <a:p>
            <a:r>
              <a:rPr lang="de-CH" sz="2300" dirty="0" smtClean="0"/>
              <a:t>Schweizerischer Bankpersonalverband</a:t>
            </a:r>
            <a:endParaRPr lang="de-CH" sz="23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484784"/>
            <a:ext cx="2134736" cy="246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16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CS-Modell: Nachteile der Änderungen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323528" y="1124744"/>
            <a:ext cx="86409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Angriff auf die 2. Säule (kein Recht auf vollständige Rente).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Erhöhung des Pensionierungsalters von 63 auf de facto 65 Jahre.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Arbeitsstelle bis Alter 65 vorhanden?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Lange Übergangszeit bis 2025 (Jahrgang 1961).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Für kleinere und mittlere Einkommen werden vorzeitige Pensionierungen massiv erschwert (Flexibilität nur auf dem Papier).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Versicherer </a:t>
            </a:r>
            <a:r>
              <a:rPr lang="de-CH" sz="2300" dirty="0" smtClean="0"/>
              <a:t>(PK) geben </a:t>
            </a:r>
            <a:r>
              <a:rPr lang="de-CH" sz="2300" dirty="0" smtClean="0"/>
              <a:t>Risiken </a:t>
            </a:r>
            <a:r>
              <a:rPr lang="de-CH" sz="2300" dirty="0" smtClean="0"/>
              <a:t>den Versicherten </a:t>
            </a:r>
            <a:r>
              <a:rPr lang="de-CH" sz="2300" dirty="0" smtClean="0"/>
              <a:t>ab (keine </a:t>
            </a:r>
            <a:r>
              <a:rPr lang="de-CH" sz="2300" dirty="0" smtClean="0"/>
              <a:t>Rente ab </a:t>
            </a:r>
            <a:r>
              <a:rPr lang="de-CH" sz="2300" dirty="0" smtClean="0"/>
              <a:t>98’700, </a:t>
            </a:r>
            <a:r>
              <a:rPr lang="de-CH" sz="2300" dirty="0"/>
              <a:t>"Einführung individueller </a:t>
            </a:r>
            <a:r>
              <a:rPr lang="de-CH" sz="2300" dirty="0" smtClean="0"/>
              <a:t>Anlagestrategien", keine Überbrückungsrente, Reduktion UWS etc.).</a:t>
            </a:r>
          </a:p>
          <a:p>
            <a:endParaRPr lang="de-CH" sz="2300" dirty="0" smtClean="0"/>
          </a:p>
        </p:txBody>
      </p:sp>
    </p:spTree>
    <p:extLst>
      <p:ext uri="{BB962C8B-B14F-4D97-AF65-F5344CB8AC3E}">
        <p14:creationId xmlns:p14="http://schemas.microsoft.com/office/powerpoint/2010/main" val="2094457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Zukunft in der Altersvorsorge</a:t>
            </a:r>
            <a:endParaRPr lang="de-CH" dirty="0"/>
          </a:p>
        </p:txBody>
      </p:sp>
      <p:sp>
        <p:nvSpPr>
          <p:cNvPr id="4" name="Textfeld 3"/>
          <p:cNvSpPr txBox="1"/>
          <p:nvPr/>
        </p:nvSpPr>
        <p:spPr>
          <a:xfrm>
            <a:off x="251520" y="1484784"/>
            <a:ext cx="864096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Im Alter den bisherigen Lebensstandard halten zu können, wird wegen </a:t>
            </a:r>
            <a:r>
              <a:rPr lang="de-CH" sz="2300" dirty="0" smtClean="0"/>
              <a:t>der </a:t>
            </a:r>
            <a:r>
              <a:rPr lang="de-CH" sz="2300" dirty="0" smtClean="0"/>
              <a:t>Entwicklungen </a:t>
            </a:r>
            <a:r>
              <a:rPr lang="de-CH" sz="2300" dirty="0" smtClean="0"/>
              <a:t>bei den </a:t>
            </a:r>
            <a:r>
              <a:rPr lang="de-CH" sz="2300" dirty="0" smtClean="0"/>
              <a:t>Pensionskassen kaum mehr möglich sein.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Eine allfällige spätere höhere Inflation hätte massive Auswirkungen.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Es besteht die Gefahr einer </a:t>
            </a:r>
            <a:r>
              <a:rPr lang="de-CH" sz="2300" dirty="0" err="1"/>
              <a:t>l</a:t>
            </a:r>
            <a:r>
              <a:rPr lang="de-CH" sz="2300" dirty="0" err="1" smtClean="0"/>
              <a:t>osing</a:t>
            </a:r>
            <a:r>
              <a:rPr lang="de-CH" sz="2300" dirty="0" smtClean="0"/>
              <a:t> </a:t>
            </a:r>
            <a:r>
              <a:rPr lang="de-CH" sz="2300" dirty="0" smtClean="0"/>
              <a:t>Generation</a:t>
            </a:r>
            <a:r>
              <a:rPr lang="de-CH" sz="2300" dirty="0" smtClean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Die Rentenkürzungen der 2. Säule </a:t>
            </a:r>
            <a:r>
              <a:rPr lang="de-CH" sz="2300" dirty="0"/>
              <a:t>m</a:t>
            </a:r>
            <a:r>
              <a:rPr lang="de-CH" sz="2300" dirty="0" smtClean="0"/>
              <a:t>üssen durch höhere Rentenleistungen der 1. </a:t>
            </a:r>
            <a:r>
              <a:rPr lang="de-CH" sz="2300" dirty="0" smtClean="0"/>
              <a:t>und </a:t>
            </a:r>
            <a:r>
              <a:rPr lang="de-CH" sz="2300" dirty="0" smtClean="0"/>
              <a:t>3. Säule aufgefangen werden. Es ist jedoch nicht die Aufgabe der 3. Säule, die Lücken der 2. Säule zu schliessen.</a:t>
            </a:r>
          </a:p>
          <a:p>
            <a:endParaRPr lang="de-CH" sz="2300" dirty="0" smtClean="0"/>
          </a:p>
        </p:txBody>
      </p:sp>
    </p:spTree>
    <p:extLst>
      <p:ext uri="{BB962C8B-B14F-4D97-AF65-F5344CB8AC3E}">
        <p14:creationId xmlns:p14="http://schemas.microsoft.com/office/powerpoint/2010/main" val="220302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Forderungen für die berufliche Vorsorge</a:t>
            </a:r>
            <a:endParaRPr lang="de-CH" dirty="0"/>
          </a:p>
        </p:txBody>
      </p:sp>
      <p:sp>
        <p:nvSpPr>
          <p:cNvPr id="4" name="Textfeld 3"/>
          <p:cNvSpPr txBox="1"/>
          <p:nvPr/>
        </p:nvSpPr>
        <p:spPr>
          <a:xfrm>
            <a:off x="251520" y="1268413"/>
            <a:ext cx="8640960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Erhalt und Sicherung der (versprochenen) </a:t>
            </a:r>
            <a:r>
              <a:rPr lang="de-CH" sz="2300" dirty="0" smtClean="0"/>
              <a:t>Leistungen </a:t>
            </a:r>
            <a:r>
              <a:rPr lang="de-CH" sz="2300" dirty="0" smtClean="0"/>
              <a:t>trotz erhöhter Lebenserwartung.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Pensionskassen müssen wieder vermehrt Risiken tragen (Zweck einer Versicherung) und nicht die Versicherten.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Anstatt das Pensionierungsalter immer </a:t>
            </a:r>
            <a:r>
              <a:rPr lang="de-CH" sz="2300" dirty="0" smtClean="0"/>
              <a:t>weiter zu </a:t>
            </a:r>
            <a:r>
              <a:rPr lang="de-CH" sz="2300" dirty="0" smtClean="0"/>
              <a:t>erhöhen, soll das Sparen für die Altersvorsorge bereits mit Alter 18 </a:t>
            </a:r>
            <a:r>
              <a:rPr lang="de-CH" sz="2300" dirty="0" smtClean="0"/>
              <a:t>beginnen</a:t>
            </a:r>
            <a:r>
              <a:rPr lang="de-CH" sz="2300" dirty="0" smtClean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Die Renten müssen wieder einfach, transparenter und berechenbarer werden.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Die tiefen Zinsen sollen nicht als Dauerzustand berechnet werden. Inflation wird kommen, Frage ist nur wann.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Kein Zwang zu "Cash" anstelle einer lebenslangen Rente.</a:t>
            </a:r>
          </a:p>
          <a:p>
            <a:endParaRPr lang="de-CH" sz="2300" dirty="0" smtClean="0"/>
          </a:p>
        </p:txBody>
      </p:sp>
    </p:spTree>
    <p:extLst>
      <p:ext uri="{BB962C8B-B14F-4D97-AF65-F5344CB8AC3E}">
        <p14:creationId xmlns:p14="http://schemas.microsoft.com/office/powerpoint/2010/main" val="1911481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Altersvorsorge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323528" y="1412776"/>
            <a:ext cx="864096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300" dirty="0" smtClean="0"/>
              <a:t>Auswirkungen der Altersvorsorge in der Praxis</a:t>
            </a:r>
          </a:p>
          <a:p>
            <a:r>
              <a:rPr lang="de-CH" sz="2300" dirty="0"/>
              <a:t/>
            </a:r>
            <a:br>
              <a:rPr lang="de-CH" sz="2300" dirty="0"/>
            </a:br>
            <a:r>
              <a:rPr lang="de-CH" sz="2300" dirty="0" smtClean="0"/>
              <a:t>Die Altersvorsorge ist nicht nur von Reformen wie der Altersvorsorge 2020 tangiert, sondern auch mit laufenden Änderungen in den </a:t>
            </a:r>
            <a:r>
              <a:rPr lang="de-CH" sz="2300" dirty="0" smtClean="0"/>
              <a:t>Pensionskassen konfrontiert. </a:t>
            </a:r>
            <a:r>
              <a:rPr lang="de-CH" sz="2300" dirty="0" smtClean="0"/>
              <a:t>Mit den Änderungen des technischen Zinssatzes (Annahmen), der Perioden-</a:t>
            </a:r>
            <a:r>
              <a:rPr lang="de-CH" sz="2300" dirty="0" smtClean="0"/>
              <a:t>/Generationentafel </a:t>
            </a:r>
            <a:r>
              <a:rPr lang="de-CH" sz="2300" dirty="0" smtClean="0"/>
              <a:t>(Berechnungen) und der Höhe der Renten (Umwandlungssätze) werden die Zielsetzungen der Altersvorsorge in Frage gestellt.</a:t>
            </a:r>
            <a:endParaRPr lang="de-CH" sz="2300" dirty="0"/>
          </a:p>
        </p:txBody>
      </p:sp>
    </p:spTree>
    <p:extLst>
      <p:ext uri="{BB962C8B-B14F-4D97-AF65-F5344CB8AC3E}">
        <p14:creationId xmlns:p14="http://schemas.microsoft.com/office/powerpoint/2010/main" val="4108222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Altersvorsorge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323528" y="1340768"/>
            <a:ext cx="8640960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300" dirty="0" smtClean="0"/>
              <a:t>Zielsetzung der Altersversicherung:</a:t>
            </a:r>
            <a:br>
              <a:rPr lang="de-CH" sz="2300" dirty="0" smtClean="0"/>
            </a:br>
            <a:r>
              <a:rPr lang="de-CH" sz="2300" dirty="0"/>
              <a:t/>
            </a:r>
            <a:br>
              <a:rPr lang="de-CH" sz="2300" dirty="0"/>
            </a:br>
            <a:r>
              <a:rPr lang="de-CH" sz="2300" dirty="0"/>
              <a:t>Die berufliche Vorsorge hat als zweite Säule neben </a:t>
            </a:r>
            <a:r>
              <a:rPr lang="de-CH" sz="2300" dirty="0" smtClean="0"/>
              <a:t>AHV/IV/EL </a:t>
            </a:r>
            <a:r>
              <a:rPr lang="de-CH" sz="2300" dirty="0"/>
              <a:t>als 1. Säule die Aufgabe, den </a:t>
            </a:r>
            <a:r>
              <a:rPr lang="de-CH" sz="2300" dirty="0" smtClean="0"/>
              <a:t>Versicherten im Alter </a:t>
            </a:r>
            <a:r>
              <a:rPr lang="de-CH" sz="2300" dirty="0"/>
              <a:t>die Fortsetzung ihrer bisherigen Lebenshaltung in angemessener Weise zu ermöglichen. </a:t>
            </a:r>
            <a:endParaRPr lang="de-CH" sz="2300" dirty="0" smtClean="0"/>
          </a:p>
          <a:p>
            <a:endParaRPr lang="de-CH" sz="2300" dirty="0"/>
          </a:p>
          <a:p>
            <a:r>
              <a:rPr lang="de-CH" sz="2300" dirty="0" smtClean="0"/>
              <a:t>Diese </a:t>
            </a:r>
            <a:r>
              <a:rPr lang="de-CH" sz="2300" dirty="0" smtClean="0"/>
              <a:t>Zielsetzung </a:t>
            </a:r>
            <a:r>
              <a:rPr lang="de-CH" sz="2300" dirty="0"/>
              <a:t>ist </a:t>
            </a:r>
            <a:r>
              <a:rPr lang="de-CH" sz="2300" dirty="0" smtClean="0"/>
              <a:t>gefährdet: Wegen </a:t>
            </a:r>
            <a:r>
              <a:rPr lang="de-CH" sz="2300" dirty="0"/>
              <a:t>aktuellen Änderungen in den Pensionskassen und wegen </a:t>
            </a:r>
            <a:r>
              <a:rPr lang="de-CH" sz="2300" dirty="0" smtClean="0"/>
              <a:t>der steigenden </a:t>
            </a:r>
            <a:r>
              <a:rPr lang="de-CH" sz="2300" dirty="0"/>
              <a:t>Anzahl von Versicherten mit Unterbrüchen in ihrem Erwerbsverlauf (Familie, </a:t>
            </a:r>
            <a:r>
              <a:rPr lang="de-CH" sz="2300" dirty="0" smtClean="0"/>
              <a:t>Arbeitslosigkeit, Auszeit etc.).</a:t>
            </a:r>
            <a:endParaRPr lang="de-CH" sz="2300" dirty="0"/>
          </a:p>
        </p:txBody>
      </p:sp>
    </p:spTree>
    <p:extLst>
      <p:ext uri="{BB962C8B-B14F-4D97-AF65-F5344CB8AC3E}">
        <p14:creationId xmlns:p14="http://schemas.microsoft.com/office/powerpoint/2010/main" val="179475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Altersvorsorge: Beispiel CS-Modell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323528" y="1412776"/>
            <a:ext cx="8640960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300" dirty="0" smtClean="0"/>
              <a:t>Die </a:t>
            </a:r>
            <a:r>
              <a:rPr lang="de-CH" sz="2300" dirty="0" err="1" smtClean="0"/>
              <a:t>Credit</a:t>
            </a:r>
            <a:r>
              <a:rPr lang="de-CH" sz="2300" dirty="0" smtClean="0"/>
              <a:t> Suisse Group (Schweiz) hat beschlossen, per </a:t>
            </a:r>
          </a:p>
          <a:p>
            <a:r>
              <a:rPr lang="de-CH" sz="2300" dirty="0" smtClean="0"/>
              <a:t>1. Januar 2017 ein neues Vorsorgemodell einzuführen.</a:t>
            </a:r>
          </a:p>
          <a:p>
            <a:endParaRPr lang="de-CH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Schrittweise Senkung der Umwandlungssätze bis 2025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Einführung Referenzalter 65 (Option von Alter 58 bis 70)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Wegfall der AHV-Überbrückungsrente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300" dirty="0" smtClean="0"/>
              <a:t>Einschränkung der Altersrente (max. 98’700 CHF)</a:t>
            </a:r>
          </a:p>
          <a:p>
            <a:r>
              <a:rPr lang="de-CH" dirty="0" smtClean="0"/>
              <a:t/>
            </a:r>
            <a:br>
              <a:rPr lang="de-CH" dirty="0" smtClean="0"/>
            </a:br>
            <a:r>
              <a:rPr lang="de-CH" dirty="0"/>
              <a:t/>
            </a:r>
            <a:br>
              <a:rPr lang="de-CH" dirty="0"/>
            </a:b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89876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6927" y="398640"/>
            <a:ext cx="8353425" cy="863600"/>
          </a:xfrm>
        </p:spPr>
        <p:txBody>
          <a:bodyPr/>
          <a:lstStyle/>
          <a:p>
            <a:r>
              <a:rPr lang="de-CH" dirty="0" smtClean="0"/>
              <a:t>Neue Umwandlungssätze CS-Modell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148478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 smtClean="0"/>
              <a:t/>
            </a:r>
            <a:br>
              <a:rPr lang="de-CH" dirty="0" smtClean="0"/>
            </a:br>
            <a:r>
              <a:rPr lang="de-CH" dirty="0"/>
              <a:t/>
            </a:r>
            <a:br>
              <a:rPr lang="de-CH" dirty="0"/>
            </a:br>
            <a:endParaRPr lang="de-C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27" y="1478440"/>
            <a:ext cx="8117150" cy="4151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llipse 7"/>
          <p:cNvSpPr/>
          <p:nvPr/>
        </p:nvSpPr>
        <p:spPr bwMode="auto">
          <a:xfrm>
            <a:off x="8028384" y="5085183"/>
            <a:ext cx="648072" cy="295693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48" charset="-128"/>
            </a:endParaRPr>
          </a:p>
        </p:txBody>
      </p:sp>
      <p:sp>
        <p:nvSpPr>
          <p:cNvPr id="10" name="Ellipse 9"/>
          <p:cNvSpPr/>
          <p:nvPr/>
        </p:nvSpPr>
        <p:spPr bwMode="auto">
          <a:xfrm>
            <a:off x="2267744" y="3775406"/>
            <a:ext cx="504056" cy="30166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48" charset="-128"/>
            </a:endParaRPr>
          </a:p>
        </p:txBody>
      </p:sp>
      <p:cxnSp>
        <p:nvCxnSpPr>
          <p:cNvPr id="11" name="Gerade Verbindung mit Pfeil 10"/>
          <p:cNvCxnSpPr/>
          <p:nvPr/>
        </p:nvCxnSpPr>
        <p:spPr bwMode="auto">
          <a:xfrm>
            <a:off x="3059832" y="4077071"/>
            <a:ext cx="4824536" cy="11559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Ellipse 12"/>
          <p:cNvSpPr/>
          <p:nvPr/>
        </p:nvSpPr>
        <p:spPr bwMode="auto">
          <a:xfrm>
            <a:off x="2267744" y="2420888"/>
            <a:ext cx="504056" cy="301665"/>
          </a:xfrm>
          <a:prstGeom prst="ellipse">
            <a:avLst/>
          </a:prstGeom>
          <a:noFill/>
          <a:ln w="28575" cap="flat" cmpd="sng" algn="ctr">
            <a:solidFill>
              <a:srgbClr val="C2043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48" charset="-128"/>
            </a:endParaRPr>
          </a:p>
        </p:txBody>
      </p:sp>
      <p:cxnSp>
        <p:nvCxnSpPr>
          <p:cNvPr id="14" name="Gerade Verbindung mit Pfeil 13"/>
          <p:cNvCxnSpPr/>
          <p:nvPr/>
        </p:nvCxnSpPr>
        <p:spPr bwMode="auto">
          <a:xfrm>
            <a:off x="3059832" y="2722553"/>
            <a:ext cx="4824536" cy="157054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Ellipse 15"/>
          <p:cNvSpPr/>
          <p:nvPr/>
        </p:nvSpPr>
        <p:spPr bwMode="auto">
          <a:xfrm>
            <a:off x="8028384" y="4145249"/>
            <a:ext cx="648072" cy="295693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48" charset="-128"/>
            </a:endParaRPr>
          </a:p>
        </p:txBody>
      </p:sp>
      <p:cxnSp>
        <p:nvCxnSpPr>
          <p:cNvPr id="18" name="Gerade Verbindung 17"/>
          <p:cNvCxnSpPr/>
          <p:nvPr/>
        </p:nvCxnSpPr>
        <p:spPr bwMode="auto">
          <a:xfrm>
            <a:off x="755576" y="2571720"/>
            <a:ext cx="136815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Gerade Verbindung 19"/>
          <p:cNvCxnSpPr/>
          <p:nvPr/>
        </p:nvCxnSpPr>
        <p:spPr bwMode="auto">
          <a:xfrm>
            <a:off x="755576" y="3926238"/>
            <a:ext cx="136815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09792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CS-Modell: Auswirkungen UWS-Änderungen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323528" y="1412776"/>
            <a:ext cx="864096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300" dirty="0" smtClean="0"/>
              <a:t>Umwandlungssätze</a:t>
            </a:r>
          </a:p>
          <a:p>
            <a:r>
              <a:rPr lang="de-CH" sz="2300" dirty="0" smtClean="0"/>
              <a:t>Aktuell (Reglement 2016) mit Alter 63: 	  5,748</a:t>
            </a:r>
          </a:p>
          <a:p>
            <a:r>
              <a:rPr lang="de-CH" sz="2300" dirty="0" smtClean="0"/>
              <a:t>Neu (Reglement 17) im Alter 63: 		  5.635</a:t>
            </a:r>
          </a:p>
          <a:p>
            <a:r>
              <a:rPr lang="de-CH" sz="2300" dirty="0" smtClean="0"/>
              <a:t>Neu (</a:t>
            </a:r>
            <a:r>
              <a:rPr lang="de-CH" sz="2300" dirty="0"/>
              <a:t>Reglement 17) im Jahr 2025/Alter 63: 4,608</a:t>
            </a:r>
            <a:endParaRPr lang="de-CH" sz="2300" dirty="0" smtClean="0"/>
          </a:p>
          <a:p>
            <a:r>
              <a:rPr lang="de-CH" i="1" dirty="0" smtClean="0">
                <a:solidFill>
                  <a:srgbClr val="FF0000"/>
                </a:solidFill>
              </a:rPr>
              <a:t>Reduktion der Altersrenten ca. 20%</a:t>
            </a:r>
            <a:r>
              <a:rPr lang="de-CH" dirty="0"/>
              <a:t/>
            </a:r>
            <a:br>
              <a:rPr lang="de-CH" dirty="0"/>
            </a:br>
            <a:endParaRPr lang="de-CH" dirty="0" smtClean="0"/>
          </a:p>
          <a:p>
            <a:r>
              <a:rPr lang="de-CH" sz="2300" dirty="0"/>
              <a:t>Aktuell (Reglement 2016) mit Alter </a:t>
            </a:r>
            <a:r>
              <a:rPr lang="de-CH" sz="2300" dirty="0" smtClean="0"/>
              <a:t>65: </a:t>
            </a:r>
            <a:r>
              <a:rPr lang="de-CH" sz="2300" dirty="0"/>
              <a:t>	  </a:t>
            </a:r>
            <a:r>
              <a:rPr lang="de-CH" sz="2300" dirty="0" smtClean="0"/>
              <a:t>6,054</a:t>
            </a:r>
            <a:endParaRPr lang="de-CH" sz="2300" dirty="0"/>
          </a:p>
          <a:p>
            <a:r>
              <a:rPr lang="de-CH" sz="2300" dirty="0"/>
              <a:t>Neu (Reglement 17) im Alter </a:t>
            </a:r>
            <a:r>
              <a:rPr lang="de-CH" sz="2300" dirty="0" smtClean="0"/>
              <a:t>65: </a:t>
            </a:r>
            <a:r>
              <a:rPr lang="de-CH" sz="2300" dirty="0"/>
              <a:t>		  </a:t>
            </a:r>
            <a:r>
              <a:rPr lang="de-CH" sz="2300" dirty="0" smtClean="0"/>
              <a:t>5,813</a:t>
            </a:r>
          </a:p>
          <a:p>
            <a:r>
              <a:rPr lang="de-CH" sz="2300" dirty="0" smtClean="0"/>
              <a:t>Neu </a:t>
            </a:r>
            <a:r>
              <a:rPr lang="de-CH" sz="2300" dirty="0"/>
              <a:t>(Reglement 17) im Jahr 2025/Alter 65: </a:t>
            </a:r>
            <a:r>
              <a:rPr lang="de-CH" sz="2300" dirty="0" smtClean="0"/>
              <a:t>4,865</a:t>
            </a:r>
          </a:p>
          <a:p>
            <a:r>
              <a:rPr lang="de-CH" sz="2300" i="1" dirty="0" smtClean="0">
                <a:solidFill>
                  <a:srgbClr val="FF0000"/>
                </a:solidFill>
              </a:rPr>
              <a:t>Reduktion der Altersrenten ca. 20%</a:t>
            </a:r>
            <a:endParaRPr lang="de-CH" sz="2300" dirty="0"/>
          </a:p>
        </p:txBody>
      </p:sp>
    </p:spTree>
    <p:extLst>
      <p:ext uri="{BB962C8B-B14F-4D97-AF65-F5344CB8AC3E}">
        <p14:creationId xmlns:p14="http://schemas.microsoft.com/office/powerpoint/2010/main" val="1962532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CS-Modell: Praxisbeispiel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323528" y="1268413"/>
            <a:ext cx="864096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300" dirty="0" smtClean="0"/>
              <a:t>Letzter Bruttolohn vor Pensionierung: 90’000 CHF. </a:t>
            </a:r>
          </a:p>
          <a:p>
            <a:r>
              <a:rPr lang="de-CH" sz="2300" dirty="0" smtClean="0"/>
              <a:t>(Basislohn von 60'000 CHF mit 25 Jahren, Lohnerhöhungen 2% bis 40 Jahre, 1% bis 50 Jahre)</a:t>
            </a:r>
          </a:p>
          <a:p>
            <a:r>
              <a:rPr lang="de-CH" sz="2300" dirty="0" smtClean="0"/>
              <a:t>Lohnbeiträge für PK: ca. 555'000 CHF = 1’150 CHF monatlich </a:t>
            </a:r>
            <a:r>
              <a:rPr lang="de-CH" sz="2300" dirty="0" smtClean="0">
                <a:latin typeface="Berlin Sans FB"/>
              </a:rPr>
              <a:t>Ø</a:t>
            </a:r>
            <a:endParaRPr lang="de-CH" sz="2300" dirty="0" smtClean="0"/>
          </a:p>
          <a:p>
            <a:endParaRPr lang="de-CH" sz="2300" dirty="0" smtClean="0"/>
          </a:p>
          <a:p>
            <a:r>
              <a:rPr lang="de-CH" sz="2300" dirty="0" smtClean="0"/>
              <a:t>		Rente (ohne AHV ab 2025):</a:t>
            </a:r>
            <a:r>
              <a:rPr lang="de-CH" sz="2300" dirty="0" smtClean="0"/>
              <a:t>		</a:t>
            </a:r>
            <a:r>
              <a:rPr lang="de-CH" sz="2300" dirty="0" smtClean="0"/>
              <a:t>Rente </a:t>
            </a:r>
            <a:r>
              <a:rPr lang="de-CH" sz="2300" dirty="0" smtClean="0"/>
              <a:t>bisher</a:t>
            </a:r>
          </a:p>
          <a:p>
            <a:r>
              <a:rPr lang="de-CH" sz="2300" dirty="0" smtClean="0"/>
              <a:t>Alter </a:t>
            </a:r>
            <a:r>
              <a:rPr lang="de-CH" sz="2300" dirty="0" smtClean="0"/>
              <a:t>65:	37'900 </a:t>
            </a:r>
            <a:r>
              <a:rPr lang="de-CH" sz="2300" dirty="0" smtClean="0"/>
              <a:t>CHF </a:t>
            </a:r>
            <a:r>
              <a:rPr lang="de-CH" sz="1600" dirty="0" smtClean="0"/>
              <a:t>(UWS 4.865)</a:t>
            </a:r>
            <a:r>
              <a:rPr lang="de-CH" sz="2300" dirty="0" smtClean="0"/>
              <a:t>		45'300 CHF</a:t>
            </a:r>
          </a:p>
          <a:p>
            <a:r>
              <a:rPr lang="de-CH" sz="2300" dirty="0" smtClean="0"/>
              <a:t>Alter </a:t>
            </a:r>
            <a:r>
              <a:rPr lang="de-CH" sz="2300" dirty="0" smtClean="0"/>
              <a:t>63:	32'600 </a:t>
            </a:r>
            <a:r>
              <a:rPr lang="de-CH" sz="2300" dirty="0" smtClean="0"/>
              <a:t>CHF </a:t>
            </a:r>
            <a:r>
              <a:rPr lang="de-CH" sz="1600" dirty="0" smtClean="0"/>
              <a:t>(UWS 4.608)</a:t>
            </a:r>
            <a:r>
              <a:rPr lang="de-CH" sz="2300" dirty="0" smtClean="0"/>
              <a:t>		39'000 CHF</a:t>
            </a:r>
          </a:p>
          <a:p>
            <a:r>
              <a:rPr lang="de-CH" sz="2300" dirty="0" smtClean="0"/>
              <a:t>Alter </a:t>
            </a:r>
            <a:r>
              <a:rPr lang="de-CH" sz="2300" dirty="0" smtClean="0"/>
              <a:t>60:	25'800 </a:t>
            </a:r>
            <a:r>
              <a:rPr lang="de-CH" sz="2300" dirty="0" smtClean="0"/>
              <a:t>CHF </a:t>
            </a:r>
            <a:r>
              <a:rPr lang="de-CH" sz="1600" dirty="0" smtClean="0"/>
              <a:t>(UWS 4.277)</a:t>
            </a:r>
            <a:r>
              <a:rPr lang="de-CH" sz="2300" dirty="0" smtClean="0"/>
              <a:t>		31'000 CHF</a:t>
            </a:r>
          </a:p>
          <a:p>
            <a:endParaRPr lang="de-CH" sz="2300" dirty="0"/>
          </a:p>
          <a:p>
            <a:r>
              <a:rPr lang="de-CH" sz="2300" dirty="0" smtClean="0"/>
              <a:t>Anmerkung</a:t>
            </a:r>
          </a:p>
          <a:p>
            <a:r>
              <a:rPr lang="de-CH" sz="2300" dirty="0" smtClean="0"/>
              <a:t>Neu bis AHV-Alter: keine AHV-Überbrückungsrente!</a:t>
            </a:r>
          </a:p>
        </p:txBody>
      </p:sp>
    </p:spTree>
    <p:extLst>
      <p:ext uri="{BB962C8B-B14F-4D97-AF65-F5344CB8AC3E}">
        <p14:creationId xmlns:p14="http://schemas.microsoft.com/office/powerpoint/2010/main" val="2524334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CS-Modell: Referenzalter 65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323528" y="1196752"/>
            <a:ext cx="8640960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300" dirty="0" smtClean="0"/>
              <a:t>Ist das Referenzalter Theorie?</a:t>
            </a:r>
          </a:p>
          <a:p>
            <a:r>
              <a:rPr lang="de-CH" sz="2300" dirty="0" smtClean="0"/>
              <a:t>Bisher </a:t>
            </a:r>
            <a:r>
              <a:rPr lang="de-CH" sz="2300" dirty="0" smtClean="0"/>
              <a:t>galt bei der CS Pensionierungsalter 63. Aufgrund </a:t>
            </a:r>
            <a:r>
              <a:rPr lang="de-CH" sz="2300" dirty="0" smtClean="0"/>
              <a:t>der Reduktionen der UWS und des Wegfalls der </a:t>
            </a:r>
            <a:r>
              <a:rPr lang="de-CH" sz="2300" dirty="0" smtClean="0"/>
              <a:t>AHV-Über-</a:t>
            </a:r>
            <a:r>
              <a:rPr lang="de-CH" sz="2300" dirty="0" err="1" smtClean="0"/>
              <a:t>brückungsrente</a:t>
            </a:r>
            <a:r>
              <a:rPr lang="de-CH" sz="2300" dirty="0" smtClean="0"/>
              <a:t> </a:t>
            </a:r>
            <a:r>
              <a:rPr lang="de-CH" sz="2300" dirty="0" smtClean="0"/>
              <a:t>werden vorzeitige Pensionierungen auf Wunsch der Mitarbeitenden finanziell kaum mehr realisierbar sein</a:t>
            </a:r>
            <a:r>
              <a:rPr lang="de-CH" sz="2300" dirty="0" smtClean="0"/>
              <a:t>.</a:t>
            </a:r>
          </a:p>
          <a:p>
            <a:endParaRPr lang="de-CH" sz="2300" dirty="0" smtClean="0"/>
          </a:p>
          <a:p>
            <a:r>
              <a:rPr lang="de-CH" sz="2300" dirty="0" smtClean="0"/>
              <a:t>Wenn man das ordentliche Pensionierungsalter erhöht wie bei der CS, muss der Arbeitgeber auch B sagen und den Mitarbeitenden ermöglichen, bis zum Pensionierungsalter arbeiten zu können. Es ist ein Widerspruch, von den Mitarbeitenden zu erwarten, länger zu arbeiten, jedoch stetig  Massenentlassungen durchzuführen.</a:t>
            </a:r>
          </a:p>
          <a:p>
            <a:endParaRPr lang="de-CH" sz="2300" dirty="0" smtClean="0"/>
          </a:p>
        </p:txBody>
      </p:sp>
    </p:spTree>
    <p:extLst>
      <p:ext uri="{BB962C8B-B14F-4D97-AF65-F5344CB8AC3E}">
        <p14:creationId xmlns:p14="http://schemas.microsoft.com/office/powerpoint/2010/main" val="2221993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CS-Modell: Einschränkung der Altersrente</a:t>
            </a:r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323528" y="908720"/>
            <a:ext cx="864096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300" dirty="0"/>
              <a:t>Die Altersrente aus der Pensionskasse entspricht höchstens </a:t>
            </a:r>
            <a:r>
              <a:rPr lang="de-CH" sz="2300" dirty="0" smtClean="0"/>
              <a:t>98’700 CHF. </a:t>
            </a:r>
            <a:r>
              <a:rPr lang="de-CH" sz="2300" dirty="0"/>
              <a:t>Angespartes Rentenkapital, das nicht zur Finanzierung der maximalen Altersrente benötigt wird, zahlt die Pensionskasse als einmalige Kapitalauszahlung </a:t>
            </a:r>
            <a:r>
              <a:rPr lang="de-CH" sz="2300" dirty="0" smtClean="0"/>
              <a:t>aus.</a:t>
            </a:r>
          </a:p>
          <a:p>
            <a:endParaRPr lang="de-CH" sz="1800" dirty="0"/>
          </a:p>
          <a:p>
            <a:r>
              <a:rPr lang="de-CH" sz="2300" dirty="0" smtClean="0"/>
              <a:t>Mit dieser Regelung verlagert die Pensionskasse weitere Risiken  zu den Versicherten (u.a. Langlebigkeit, Zins</a:t>
            </a:r>
            <a:r>
              <a:rPr lang="de-CH" sz="2300" dirty="0" smtClean="0"/>
              <a:t>). Das </a:t>
            </a:r>
            <a:r>
              <a:rPr lang="de-CH" sz="2300" dirty="0" smtClean="0"/>
              <a:t>Ziel der 2. Säule war immer eine Altersrente, um die bisherige Lebenshaltung zu ermöglichen</a:t>
            </a:r>
            <a:r>
              <a:rPr lang="de-CH" sz="2300" dirty="0" smtClean="0"/>
              <a:t>. Der </a:t>
            </a:r>
            <a:r>
              <a:rPr lang="de-CH" sz="2300" dirty="0" smtClean="0"/>
              <a:t>Zwang zum </a:t>
            </a:r>
            <a:r>
              <a:rPr lang="de-CH" sz="2300" dirty="0" smtClean="0"/>
              <a:t>Kapitalbezug </a:t>
            </a:r>
            <a:r>
              <a:rPr lang="de-CH" sz="2300" dirty="0" smtClean="0"/>
              <a:t>bevormundet die Versicherten (keine Wahlmöglichkeit zwischen Rente und Kapital). Wird diese Einschränkung toleriert, wird die maximale Altersrente weiter gesenkt werden.</a:t>
            </a:r>
          </a:p>
          <a:p>
            <a:endParaRPr lang="de-CH" sz="1600" dirty="0" smtClean="0"/>
          </a:p>
          <a:p>
            <a:r>
              <a:rPr lang="de-CH" sz="2300" dirty="0" smtClean="0">
                <a:solidFill>
                  <a:srgbClr val="FF0000"/>
                </a:solidFill>
              </a:rPr>
              <a:t>Das ist de facto eine Bankrotterklärung gegenüber der 2. Säule</a:t>
            </a:r>
          </a:p>
        </p:txBody>
      </p:sp>
    </p:spTree>
    <p:extLst>
      <p:ext uri="{BB962C8B-B14F-4D97-AF65-F5344CB8AC3E}">
        <p14:creationId xmlns:p14="http://schemas.microsoft.com/office/powerpoint/2010/main" val="1405184004"/>
      </p:ext>
    </p:extLst>
  </p:cSld>
  <p:clrMapOvr>
    <a:masterClrMapping/>
  </p:clrMapOvr>
</p:sld>
</file>

<file path=ppt/theme/theme1.xml><?xml version="1.0" encoding="utf-8"?>
<a:theme xmlns:a="http://schemas.openxmlformats.org/drawingml/2006/main" name="Folienvorlage_SBPV_2013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owerPoint_Praesentation_2016" id="{937DD739-378B-4B0C-9515-9FDD0928C0EE}" vid="{96F3D61C-F868-4767-AE3D-92E9AEDF18C7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2016_PK_Altersvorsorge_SBPV_Praxisbeispiel_CS</Template>
  <TotalTime>0</TotalTime>
  <Words>612</Words>
  <Application>Microsoft Office PowerPoint</Application>
  <PresentationFormat>Bildschirmpräsentation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Berlin Sans FB</vt:lpstr>
      <vt:lpstr>Symbol</vt:lpstr>
      <vt:lpstr>Verdana</vt:lpstr>
      <vt:lpstr>ヒラギノ角ゴ Pro W3</vt:lpstr>
      <vt:lpstr>Folienvorlage_SBPV_2013</vt:lpstr>
      <vt:lpstr>Altersvorsorge / Beispiel aus dem neuen CS-Modell</vt:lpstr>
      <vt:lpstr>Altersvorsorge</vt:lpstr>
      <vt:lpstr>Altersvorsorge</vt:lpstr>
      <vt:lpstr>Altersvorsorge: Beispiel CS-Modell</vt:lpstr>
      <vt:lpstr>Neue Umwandlungssätze CS-Modell</vt:lpstr>
      <vt:lpstr>CS-Modell: Auswirkungen UWS-Änderungen</vt:lpstr>
      <vt:lpstr>CS-Modell: Praxisbeispiel</vt:lpstr>
      <vt:lpstr>CS-Modell: Referenzalter 65</vt:lpstr>
      <vt:lpstr>CS-Modell: Einschränkung der Altersrente</vt:lpstr>
      <vt:lpstr>CS-Modell: Nachteile der Änderungen</vt:lpstr>
      <vt:lpstr>Zukunft in der Altersvorsorge</vt:lpstr>
      <vt:lpstr>Forderungen für die berufliche Vorsorge</vt:lpstr>
    </vt:vector>
  </TitlesOfParts>
  <Company>SBPV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Altersvorsorge / Beispiel aus dem neuen CS-Modell</dc:title>
  <dc:creator>Bianchi Doris</dc:creator>
  <cp:keywords>Präsentationsvorlage</cp:keywords>
  <cp:lastModifiedBy>Preisser Matthias</cp:lastModifiedBy>
  <cp:revision>17</cp:revision>
  <cp:lastPrinted>2016-04-11T10:19:22Z</cp:lastPrinted>
  <dcterms:created xsi:type="dcterms:W3CDTF">2016-04-08T07:29:43Z</dcterms:created>
  <dcterms:modified xsi:type="dcterms:W3CDTF">2016-04-11T11:39:32Z</dcterms:modified>
</cp:coreProperties>
</file>